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media1.mp3" ContentType="audio/unknown"/>
  <Override PartName="/ppt/media/media2.mp3" ContentType="audio/unknown"/>
  <Override PartName="/ppt/media/media3.mp3" ContentType="audi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Type a quote here.”"/>
          <p:cNvSpPr txBox="1"/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0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Body Level One…"/>
          <p:cNvSpPr txBox="1"/>
          <p:nvPr>
            <p:ph type="body" sz="quarter" idx="1"/>
          </p:nvPr>
        </p:nvSpPr>
        <p:spPr>
          <a:xfrm>
            <a:off x="1914652" y="1895388"/>
            <a:ext cx="6701997" cy="441579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6" name="Rectangle"/>
          <p:cNvSpPr/>
          <p:nvPr>
            <p:ph type="body" sz="quarter" idx="13"/>
          </p:nvPr>
        </p:nvSpPr>
        <p:spPr>
          <a:xfrm>
            <a:off x="1914652" y="2089656"/>
            <a:ext cx="6701997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" name="Line"/>
          <p:cNvSpPr/>
          <p:nvPr/>
        </p:nvSpPr>
        <p:spPr>
          <a:xfrm flipV="1">
            <a:off x="1063652" y="2387281"/>
            <a:ext cx="608394" cy="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28" name="Line"/>
          <p:cNvSpPr/>
          <p:nvPr/>
        </p:nvSpPr>
        <p:spPr>
          <a:xfrm flipH="1">
            <a:off x="1063649" y="7455643"/>
            <a:ext cx="1" cy="49462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29" name="Image"/>
          <p:cNvSpPr/>
          <p:nvPr>
            <p:ph type="pic" sz="quarter" idx="14"/>
          </p:nvPr>
        </p:nvSpPr>
        <p:spPr>
          <a:xfrm>
            <a:off x="2281598" y="3918579"/>
            <a:ext cx="944881" cy="9601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0" name="Image"/>
          <p:cNvSpPr/>
          <p:nvPr>
            <p:ph type="pic" sz="quarter" idx="15"/>
          </p:nvPr>
        </p:nvSpPr>
        <p:spPr>
          <a:xfrm>
            <a:off x="4741717" y="3918579"/>
            <a:ext cx="944881" cy="9601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1" name="Image"/>
          <p:cNvSpPr/>
          <p:nvPr>
            <p:ph type="pic" sz="quarter" idx="16"/>
          </p:nvPr>
        </p:nvSpPr>
        <p:spPr>
          <a:xfrm>
            <a:off x="7201836" y="3918579"/>
            <a:ext cx="944881" cy="9601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Image"/>
          <p:cNvSpPr/>
          <p:nvPr>
            <p:ph type="pic" sz="quarter" idx="17"/>
          </p:nvPr>
        </p:nvSpPr>
        <p:spPr>
          <a:xfrm>
            <a:off x="9661954" y="3918579"/>
            <a:ext cx="944881" cy="96012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Body Level One…"/>
          <p:cNvSpPr txBox="1"/>
          <p:nvPr>
            <p:ph type="body" sz="quarter" idx="1"/>
          </p:nvPr>
        </p:nvSpPr>
        <p:spPr>
          <a:xfrm>
            <a:off x="3168685" y="1895388"/>
            <a:ext cx="6701998" cy="441579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Rectangle"/>
          <p:cNvSpPr/>
          <p:nvPr>
            <p:ph type="body" sz="quarter" idx="13"/>
          </p:nvPr>
        </p:nvSpPr>
        <p:spPr>
          <a:xfrm>
            <a:off x="3168685" y="2089656"/>
            <a:ext cx="6701998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algn="ctr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Image"/>
          <p:cNvSpPr/>
          <p:nvPr>
            <p:ph type="pic" sz="half" idx="14"/>
          </p:nvPr>
        </p:nvSpPr>
        <p:spPr>
          <a:xfrm rot="16200000">
            <a:off x="3986545" y="1456232"/>
            <a:ext cx="4897976" cy="59217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/>
          <p:nvPr>
            <p:ph type="pic" sz="quarter" idx="13"/>
          </p:nvPr>
        </p:nvSpPr>
        <p:spPr>
          <a:xfrm>
            <a:off x="4246848" y="3339193"/>
            <a:ext cx="4627425" cy="28980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Body Level One…"/>
          <p:cNvSpPr txBox="1"/>
          <p:nvPr>
            <p:ph type="body" sz="quarter" idx="1"/>
          </p:nvPr>
        </p:nvSpPr>
        <p:spPr>
          <a:xfrm>
            <a:off x="3168685" y="1895388"/>
            <a:ext cx="6701998" cy="441579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Rectangle"/>
          <p:cNvSpPr/>
          <p:nvPr>
            <p:ph type="body" sz="quarter" idx="14"/>
          </p:nvPr>
        </p:nvSpPr>
        <p:spPr>
          <a:xfrm>
            <a:off x="3168685" y="2089656"/>
            <a:ext cx="6701998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algn="ctr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Line"/>
          <p:cNvSpPr/>
          <p:nvPr/>
        </p:nvSpPr>
        <p:spPr>
          <a:xfrm flipH="1">
            <a:off x="761757" y="4888412"/>
            <a:ext cx="1" cy="3633576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54" name="Line"/>
          <p:cNvSpPr/>
          <p:nvPr/>
        </p:nvSpPr>
        <p:spPr>
          <a:xfrm>
            <a:off x="12305714" y="1219199"/>
            <a:ext cx="1" cy="3669213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0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"/>
          <p:cNvGrpSpPr/>
          <p:nvPr/>
        </p:nvGrpSpPr>
        <p:grpSpPr>
          <a:xfrm>
            <a:off x="8627557" y="2037243"/>
            <a:ext cx="3334120" cy="5852161"/>
            <a:chOff x="0" y="0"/>
            <a:chExt cx="3334118" cy="5852160"/>
          </a:xfrm>
        </p:grpSpPr>
        <p:sp>
          <p:nvSpPr>
            <p:cNvPr id="162" name="Rectangle"/>
            <p:cNvSpPr/>
            <p:nvPr/>
          </p:nvSpPr>
          <p:spPr>
            <a:xfrm>
              <a:off x="30480" y="0"/>
              <a:ext cx="3303639" cy="5852161"/>
            </a:xfrm>
            <a:prstGeom prst="rect">
              <a:avLst/>
            </a:prstGeom>
            <a:noFill/>
            <a:ln w="50800" cap="flat">
              <a:solidFill>
                <a:srgbClr val="17181B"/>
              </a:solidFill>
              <a:prstDash val="solid"/>
              <a:miter lim="800000"/>
            </a:ln>
            <a:effectLst/>
          </p:spPr>
          <p:txBody>
            <a:bodyPr wrap="square" lIns="48767" tIns="48767" rIns="48767" bIns="48767" numCol="1" anchor="ctr">
              <a:noAutofit/>
            </a:bodyPr>
            <a:lstStyle/>
            <a:p>
              <a:pPr defTabSz="1300480">
                <a:defRPr sz="2400">
                  <a:solidFill>
                    <a:srgbClr val="FFFFFF"/>
                  </a:solidFill>
                  <a:latin typeface="Al Bayan"/>
                  <a:ea typeface="Al Bayan"/>
                  <a:cs typeface="Al Bayan"/>
                  <a:sym typeface="Al Bayan"/>
                </a:defRPr>
              </a:pPr>
            </a:p>
          </p:txBody>
        </p:sp>
        <p:sp>
          <p:nvSpPr>
            <p:cNvPr id="163" name="Line"/>
            <p:cNvSpPr/>
            <p:nvPr/>
          </p:nvSpPr>
          <p:spPr>
            <a:xfrm flipV="1">
              <a:off x="-1" y="1749"/>
              <a:ext cx="968807" cy="2"/>
            </a:xfrm>
            <a:prstGeom prst="line">
              <a:avLst/>
            </a:prstGeom>
            <a:noFill/>
            <a:ln w="50800" cap="flat">
              <a:solidFill>
                <a:srgbClr val="86C9A5"/>
              </a:solidFill>
              <a:prstDash val="solid"/>
              <a:miter lim="800000"/>
            </a:ln>
            <a:effectLst/>
          </p:spPr>
          <p:txBody>
            <a:bodyPr wrap="square" lIns="48767" tIns="48767" rIns="48767" bIns="48767" numCol="1" anchor="t">
              <a:noAutofit/>
            </a:bodyPr>
            <a:lstStyle/>
            <a:p>
              <a:pPr algn="l" defTabSz="1300480">
                <a:defRPr sz="2400">
                  <a:latin typeface="Al Bayan"/>
                  <a:ea typeface="Al Bayan"/>
                  <a:cs typeface="Al Bayan"/>
                  <a:sym typeface="Al Bayan"/>
                </a:defRPr>
              </a:pPr>
            </a:p>
          </p:txBody>
        </p:sp>
      </p:grp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8834364" y="4407643"/>
            <a:ext cx="2917586" cy="1111360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algn="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z="2800">
                <a:solidFill>
                  <a:srgbClr val="BFBFB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0" indent="457200" algn="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z="2800">
                <a:solidFill>
                  <a:srgbClr val="BFBFBF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L="0" indent="914400" algn="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z="2800">
                <a:solidFill>
                  <a:srgbClr val="BFBFBF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L="0" indent="1371600" algn="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z="2800">
                <a:solidFill>
                  <a:srgbClr val="BFBFBF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L="0" indent="1828800" algn="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b="1" sz="2800">
                <a:solidFill>
                  <a:srgbClr val="BFBFBF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Rectangle"/>
          <p:cNvSpPr/>
          <p:nvPr>
            <p:ph type="body" sz="quarter" idx="13"/>
          </p:nvPr>
        </p:nvSpPr>
        <p:spPr>
          <a:xfrm>
            <a:off x="1143459" y="2870583"/>
            <a:ext cx="6701998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6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7" name="Line"/>
          <p:cNvSpPr/>
          <p:nvPr/>
        </p:nvSpPr>
        <p:spPr>
          <a:xfrm flipH="1">
            <a:off x="475333" y="1842346"/>
            <a:ext cx="1" cy="49462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68" name="Rectangle"/>
          <p:cNvSpPr/>
          <p:nvPr>
            <p:ph type="body" sz="quarter" idx="14"/>
          </p:nvPr>
        </p:nvSpPr>
        <p:spPr>
          <a:xfrm>
            <a:off x="1143458" y="3361929"/>
            <a:ext cx="6701998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Rectangle"/>
          <p:cNvSpPr/>
          <p:nvPr>
            <p:ph type="body" sz="quarter" idx="15"/>
          </p:nvPr>
        </p:nvSpPr>
        <p:spPr>
          <a:xfrm rot="16200000">
            <a:off x="-961688" y="6480683"/>
            <a:ext cx="2411042" cy="487681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defTabSz="1300480">
              <a:lnSpc>
                <a:spcPct val="90000"/>
              </a:lnSpc>
              <a:spcBef>
                <a:spcPts val="1400"/>
              </a:spcBef>
              <a:buSzTx/>
              <a:buFontTx/>
              <a:buNone/>
              <a:defRPr sz="1400">
                <a:solidFill>
                  <a:srgbClr val="888888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Line"/>
          <p:cNvSpPr/>
          <p:nvPr/>
        </p:nvSpPr>
        <p:spPr>
          <a:xfrm flipH="1">
            <a:off x="475330" y="7455643"/>
            <a:ext cx="1" cy="49462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9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Body Level One…"/>
          <p:cNvSpPr txBox="1"/>
          <p:nvPr>
            <p:ph type="body" sz="quarter" idx="1"/>
          </p:nvPr>
        </p:nvSpPr>
        <p:spPr>
          <a:xfrm>
            <a:off x="1914652" y="1895388"/>
            <a:ext cx="6701997" cy="441579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Rectangle"/>
          <p:cNvSpPr/>
          <p:nvPr>
            <p:ph type="body" sz="quarter" idx="13"/>
          </p:nvPr>
        </p:nvSpPr>
        <p:spPr>
          <a:xfrm>
            <a:off x="1914652" y="2089656"/>
            <a:ext cx="6701997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" name="Line"/>
          <p:cNvSpPr/>
          <p:nvPr/>
        </p:nvSpPr>
        <p:spPr>
          <a:xfrm flipV="1">
            <a:off x="1063652" y="2387281"/>
            <a:ext cx="608394" cy="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81" name="Line"/>
          <p:cNvSpPr/>
          <p:nvPr/>
        </p:nvSpPr>
        <p:spPr>
          <a:xfrm flipH="1">
            <a:off x="1063649" y="7455643"/>
            <a:ext cx="1" cy="49462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82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5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"/>
          <p:cNvGrpSpPr/>
          <p:nvPr/>
        </p:nvGrpSpPr>
        <p:grpSpPr>
          <a:xfrm>
            <a:off x="343464" y="3131217"/>
            <a:ext cx="5974208" cy="4879056"/>
            <a:chOff x="0" y="0"/>
            <a:chExt cx="5974207" cy="4879054"/>
          </a:xfrm>
        </p:grpSpPr>
        <p:pic>
          <p:nvPicPr>
            <p:cNvPr id="189" name="Captura de pantalla 2016-03-07 a las 10.49.25 a.m..png" descr="Captura de pantalla 2016-03-07 a las 10.49.25 a.m.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974208" cy="48790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Rectangle"/>
            <p:cNvSpPr/>
            <p:nvPr/>
          </p:nvSpPr>
          <p:spPr>
            <a:xfrm>
              <a:off x="2295941" y="279837"/>
              <a:ext cx="1410483" cy="1360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8767" tIns="48767" rIns="48767" bIns="48767" numCol="1" anchor="ctr">
              <a:noAutofit/>
            </a:bodyPr>
            <a:lstStyle/>
            <a:p>
              <a:pPr defTabSz="1300480">
                <a:defRPr sz="2400">
                  <a:solidFill>
                    <a:srgbClr val="FFFFFF"/>
                  </a:solidFill>
                  <a:latin typeface="Al Bayan"/>
                  <a:ea typeface="Al Bayan"/>
                  <a:cs typeface="Al Bayan"/>
                  <a:sym typeface="Al Bayan"/>
                </a:defRPr>
              </a:pPr>
            </a:p>
          </p:txBody>
        </p:sp>
      </p:grpSp>
      <p:sp>
        <p:nvSpPr>
          <p:cNvPr id="192" name="Image"/>
          <p:cNvSpPr/>
          <p:nvPr>
            <p:ph type="pic" sz="quarter" idx="13"/>
          </p:nvPr>
        </p:nvSpPr>
        <p:spPr>
          <a:xfrm>
            <a:off x="746409" y="3619743"/>
            <a:ext cx="5174795" cy="38473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3" name="Body Level One…"/>
          <p:cNvSpPr txBox="1"/>
          <p:nvPr>
            <p:ph type="body" sz="quarter" idx="1"/>
          </p:nvPr>
        </p:nvSpPr>
        <p:spPr>
          <a:xfrm>
            <a:off x="3168685" y="1895388"/>
            <a:ext cx="6701998" cy="441579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Rectangle"/>
          <p:cNvSpPr/>
          <p:nvPr>
            <p:ph type="body" sz="quarter" idx="14"/>
          </p:nvPr>
        </p:nvSpPr>
        <p:spPr>
          <a:xfrm>
            <a:off x="3168685" y="2089656"/>
            <a:ext cx="6701998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algn="ctr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5" name="Line"/>
          <p:cNvSpPr/>
          <p:nvPr/>
        </p:nvSpPr>
        <p:spPr>
          <a:xfrm flipH="1">
            <a:off x="1081333" y="1219199"/>
            <a:ext cx="1" cy="1117768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96" name="Line"/>
          <p:cNvSpPr/>
          <p:nvPr/>
        </p:nvSpPr>
        <p:spPr>
          <a:xfrm>
            <a:off x="11993880" y="7455643"/>
            <a:ext cx="1" cy="49462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2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Body Level One…"/>
          <p:cNvSpPr txBox="1"/>
          <p:nvPr>
            <p:ph type="body" sz="quarter" idx="1"/>
          </p:nvPr>
        </p:nvSpPr>
        <p:spPr>
          <a:xfrm>
            <a:off x="3184169" y="1895388"/>
            <a:ext cx="6701997" cy="441579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5" name="Rectangle"/>
          <p:cNvSpPr/>
          <p:nvPr>
            <p:ph type="body" sz="quarter" idx="13"/>
          </p:nvPr>
        </p:nvSpPr>
        <p:spPr>
          <a:xfrm>
            <a:off x="3184169" y="2089656"/>
            <a:ext cx="6701997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algn="ctr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" name="Line"/>
          <p:cNvSpPr/>
          <p:nvPr/>
        </p:nvSpPr>
        <p:spPr>
          <a:xfrm>
            <a:off x="11993882" y="1842346"/>
            <a:ext cx="1" cy="49462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207" name="Line"/>
          <p:cNvSpPr/>
          <p:nvPr/>
        </p:nvSpPr>
        <p:spPr>
          <a:xfrm>
            <a:off x="11993880" y="7455643"/>
            <a:ext cx="1" cy="49462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Image"/>
          <p:cNvSpPr/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8_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mage"/>
          <p:cNvSpPr/>
          <p:nvPr>
            <p:ph type="pic" sz="half" idx="13"/>
          </p:nvPr>
        </p:nvSpPr>
        <p:spPr>
          <a:xfrm>
            <a:off x="1888795" y="4953000"/>
            <a:ext cx="9978087" cy="3034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6" name="Image"/>
          <p:cNvSpPr/>
          <p:nvPr>
            <p:ph type="pic" sz="quarter" idx="14"/>
          </p:nvPr>
        </p:nvSpPr>
        <p:spPr>
          <a:xfrm>
            <a:off x="7319468" y="2194916"/>
            <a:ext cx="3815892" cy="34337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2151857" y="3795928"/>
            <a:ext cx="4904550" cy="942821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defTabSz="1300480">
              <a:spcBef>
                <a:spcPts val="0"/>
              </a:spcBef>
              <a:buSzTx/>
              <a:buFontTx/>
              <a:buNone/>
              <a:defRPr b="1" sz="8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defTabSz="1300480">
              <a:spcBef>
                <a:spcPts val="0"/>
              </a:spcBef>
              <a:buSzTx/>
              <a:buFontTx/>
              <a:buNone/>
              <a:defRPr b="1" sz="8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defTabSz="1300480">
              <a:spcBef>
                <a:spcPts val="0"/>
              </a:spcBef>
              <a:buSzTx/>
              <a:buFontTx/>
              <a:buNone/>
              <a:defRPr b="1" sz="8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defTabSz="1300480">
              <a:spcBef>
                <a:spcPts val="0"/>
              </a:spcBef>
              <a:buSzTx/>
              <a:buFontTx/>
              <a:buNone/>
              <a:defRPr b="1" sz="8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defTabSz="1300480">
              <a:spcBef>
                <a:spcPts val="0"/>
              </a:spcBef>
              <a:buSzTx/>
              <a:buFontTx/>
              <a:buNone/>
              <a:defRPr b="1" sz="8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Line"/>
          <p:cNvSpPr/>
          <p:nvPr/>
        </p:nvSpPr>
        <p:spPr>
          <a:xfrm flipH="1">
            <a:off x="1892992" y="2589327"/>
            <a:ext cx="681024" cy="1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219" name="Rectangle"/>
          <p:cNvSpPr/>
          <p:nvPr>
            <p:ph type="body" sz="quarter" idx="15"/>
          </p:nvPr>
        </p:nvSpPr>
        <p:spPr>
          <a:xfrm>
            <a:off x="2151858" y="3015343"/>
            <a:ext cx="4904550" cy="758009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6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0" name="Rectangle"/>
          <p:cNvSpPr/>
          <p:nvPr>
            <p:ph type="body" sz="quarter" idx="16"/>
          </p:nvPr>
        </p:nvSpPr>
        <p:spPr>
          <a:xfrm>
            <a:off x="2792381" y="2438063"/>
            <a:ext cx="4002000" cy="302529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1" name="Line"/>
          <p:cNvSpPr/>
          <p:nvPr/>
        </p:nvSpPr>
        <p:spPr>
          <a:xfrm flipH="1">
            <a:off x="1055914" y="1157273"/>
            <a:ext cx="1" cy="7462280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1_Image Backgroun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Body Level One…"/>
          <p:cNvSpPr txBox="1"/>
          <p:nvPr>
            <p:ph type="body" sz="quarter" idx="1"/>
          </p:nvPr>
        </p:nvSpPr>
        <p:spPr>
          <a:xfrm>
            <a:off x="3168685" y="1895388"/>
            <a:ext cx="6701998" cy="441579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0" name="Rectangle"/>
          <p:cNvSpPr/>
          <p:nvPr>
            <p:ph type="body" sz="quarter" idx="13"/>
          </p:nvPr>
        </p:nvSpPr>
        <p:spPr>
          <a:xfrm>
            <a:off x="3168685" y="2089656"/>
            <a:ext cx="6701998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algn="ctr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1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ody Level One…"/>
          <p:cNvSpPr txBox="1"/>
          <p:nvPr>
            <p:ph type="body" sz="quarter" idx="1"/>
          </p:nvPr>
        </p:nvSpPr>
        <p:spPr>
          <a:xfrm>
            <a:off x="3168685" y="1895388"/>
            <a:ext cx="6701998" cy="441579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Rectangle"/>
          <p:cNvSpPr/>
          <p:nvPr>
            <p:ph type="body" sz="quarter" idx="13"/>
          </p:nvPr>
        </p:nvSpPr>
        <p:spPr>
          <a:xfrm>
            <a:off x="3168685" y="2089656"/>
            <a:ext cx="6701998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algn="ctr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0" name="Line"/>
          <p:cNvSpPr/>
          <p:nvPr/>
        </p:nvSpPr>
        <p:spPr>
          <a:xfrm flipH="1">
            <a:off x="761757" y="4888412"/>
            <a:ext cx="1" cy="3633576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241" name="Line"/>
          <p:cNvSpPr/>
          <p:nvPr/>
        </p:nvSpPr>
        <p:spPr>
          <a:xfrm>
            <a:off x="12305714" y="1219199"/>
            <a:ext cx="1" cy="3669213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8_Simple title wit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Body Level One…"/>
          <p:cNvSpPr txBox="1"/>
          <p:nvPr>
            <p:ph type="body" sz="quarter" idx="1"/>
          </p:nvPr>
        </p:nvSpPr>
        <p:spPr>
          <a:xfrm>
            <a:off x="3168685" y="1895388"/>
            <a:ext cx="6701998" cy="441579"/>
          </a:xfrm>
          <a:prstGeom prst="rect">
            <a:avLst/>
          </a:prstGeom>
        </p:spPr>
        <p:txBody>
          <a:bodyPr lIns="48767" tIns="48767" rIns="48767" bIns="48767" anchor="ctr"/>
          <a:lstStyle>
            <a:lvl1pPr marL="0" indent="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algn="ctr" defTabSz="130048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800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0" name="Rectangle"/>
          <p:cNvSpPr/>
          <p:nvPr>
            <p:ph type="body" sz="quarter" idx="13"/>
          </p:nvPr>
        </p:nvSpPr>
        <p:spPr>
          <a:xfrm>
            <a:off x="3168685" y="2089656"/>
            <a:ext cx="6701998" cy="883155"/>
          </a:xfrm>
          <a:prstGeom prst="rect">
            <a:avLst/>
          </a:prstGeom>
        </p:spPr>
        <p:txBody>
          <a:bodyPr lIns="48767" tIns="48767" rIns="48767" bIns="48767" anchor="ctr"/>
          <a:lstStyle/>
          <a:p>
            <a:pPr marL="0" indent="0" algn="ctr" defTabSz="130048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" name="Line"/>
          <p:cNvSpPr/>
          <p:nvPr/>
        </p:nvSpPr>
        <p:spPr>
          <a:xfrm flipH="1">
            <a:off x="761757" y="4888412"/>
            <a:ext cx="1" cy="3633576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252" name="Line"/>
          <p:cNvSpPr/>
          <p:nvPr/>
        </p:nvSpPr>
        <p:spPr>
          <a:xfrm>
            <a:off x="12305714" y="1219199"/>
            <a:ext cx="1" cy="3669213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8767" tIns="48767" rIns="48767" bIns="48767"/>
          <a:lstStyle/>
          <a:p>
            <a:pPr algn="l" defTabSz="1300480">
              <a:defRPr sz="2400"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253" name="Slide Number"/>
          <p:cNvSpPr txBox="1"/>
          <p:nvPr>
            <p:ph type="sldNum" sz="quarter" idx="2"/>
          </p:nvPr>
        </p:nvSpPr>
        <p:spPr>
          <a:xfrm>
            <a:off x="6285653" y="7802457"/>
            <a:ext cx="3034455" cy="393701"/>
          </a:xfrm>
          <a:prstGeom prst="rect">
            <a:avLst/>
          </a:prstGeom>
        </p:spPr>
        <p:txBody>
          <a:bodyPr lIns="48767" tIns="48767" rIns="48767" bIns="48767" anchor="ctr"/>
          <a:lstStyle>
            <a:lvl1pPr defTabSz="1300480">
              <a:defRPr sz="1600">
                <a:latin typeface="Al Bayan"/>
                <a:ea typeface="Al Bayan"/>
                <a:cs typeface="Al Bayan"/>
                <a:sym typeface="Al Bay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Image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/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Image"/>
          <p:cNvSpPr/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3600" u="none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png"/><Relationship Id="rId3" Type="http://schemas.openxmlformats.org/officeDocument/2006/relationships/image" Target="../media/image2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tif"/><Relationship Id="rId3" Type="http://schemas.openxmlformats.org/officeDocument/2006/relationships/image" Target="../media/image20.png"/><Relationship Id="rId4" Type="http://schemas.openxmlformats.org/officeDocument/2006/relationships/audio" Target="../media/media1.mp3"/><Relationship Id="rId5" Type="http://schemas.microsoft.com/office/2007/relationships/media" Target="../media/media1.mp3"/><Relationship Id="rId6" Type="http://schemas.openxmlformats.org/officeDocument/2006/relationships/image" Target="../media/image21.png"/><Relationship Id="rId7" Type="http://schemas.openxmlformats.org/officeDocument/2006/relationships/audio" Target="../media/media2.mp3"/><Relationship Id="rId8" Type="http://schemas.microsoft.com/office/2007/relationships/media" Target="../media/media2.mp3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17.tif"/><Relationship Id="rId12" Type="http://schemas.openxmlformats.org/officeDocument/2006/relationships/audio" Target="../media/media3.mp3"/><Relationship Id="rId13" Type="http://schemas.microsoft.com/office/2007/relationships/media" Target="../media/media3.mp3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Relationship Id="rId10" Type="http://schemas.openxmlformats.org/officeDocument/2006/relationships/image" Target="../media/image9.tif"/><Relationship Id="rId11" Type="http://schemas.openxmlformats.org/officeDocument/2006/relationships/image" Target="../media/image10.tif"/><Relationship Id="rId12" Type="http://schemas.openxmlformats.org/officeDocument/2006/relationships/image" Target="../media/image11.tif"/><Relationship Id="rId13" Type="http://schemas.openxmlformats.org/officeDocument/2006/relationships/image" Target="../media/image12.tif"/><Relationship Id="rId14" Type="http://schemas.openxmlformats.org/officeDocument/2006/relationships/image" Target="../media/image13.tif"/><Relationship Id="rId15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.tif"/><Relationship Id="rId5" Type="http://schemas.openxmlformats.org/officeDocument/2006/relationships/image" Target="../media/image16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7.tif"/><Relationship Id="rId5" Type="http://schemas.openxmlformats.org/officeDocument/2006/relationships/image" Target="../media/image18.tif"/><Relationship Id="rId6" Type="http://schemas.openxmlformats.org/officeDocument/2006/relationships/image" Target="../media/image19.tif"/><Relationship Id="rId7" Type="http://schemas.openxmlformats.org/officeDocument/2006/relationships/image" Target="../media/image20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23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earning to Fuse Music Genres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latin typeface="Lato Black"/>
                <a:ea typeface="Lato Black"/>
                <a:cs typeface="Lato Black"/>
                <a:sym typeface="Lato Black"/>
              </a:defRPr>
            </a:pPr>
            <a:r>
              <a:t>Learning to Fuse Music Genres </a:t>
            </a:r>
          </a:p>
          <a:p>
            <a:pPr>
              <a:defRPr b="1">
                <a:latin typeface="Lato Black"/>
                <a:ea typeface="Lato Black"/>
                <a:cs typeface="Lato Black"/>
                <a:sym typeface="Lato Black"/>
              </a:defRPr>
            </a:pPr>
            <a:r>
              <a:t>with Generative Adversarial Dual Learning</a:t>
            </a:r>
          </a:p>
        </p:txBody>
      </p:sp>
      <p:sp>
        <p:nvSpPr>
          <p:cNvPr id="263" name="Zhiqian Chen, Chih-Wei Wu, Yen-Cheng Lu, Alexander Lerch, Chang-Tien Lu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91414">
              <a:defRPr sz="1608"/>
            </a:pPr>
            <a:r>
              <a:t>Zhiqian Chen, Chih-Wei Wu, Yen-Cheng Lu, Alexander Lerch, Chang-Tien Lu</a:t>
            </a:r>
          </a:p>
          <a:p>
            <a:pPr defTabSz="391414">
              <a:defRPr sz="1608"/>
            </a:pPr>
          </a:p>
          <a:p>
            <a:pPr defTabSz="391414">
              <a:defRPr i="1" sz="1608"/>
            </a:pPr>
            <a:r>
              <a:t>Department of Computer Science, Virginia Tech</a:t>
            </a:r>
          </a:p>
          <a:p>
            <a:pPr defTabSz="391414">
              <a:defRPr i="1" sz="1608"/>
            </a:pPr>
            <a:r>
              <a:t>Center for Music Technology, Georgia Institute of Technology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5035" y="7022952"/>
            <a:ext cx="3561670" cy="633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logo_stacked.png" descr="logo_stack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1399" y="6972686"/>
            <a:ext cx="1419218" cy="734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31123" y="6927131"/>
            <a:ext cx="4368801" cy="825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Evaluation"/>
          <p:cNvSpPr txBox="1"/>
          <p:nvPr>
            <p:ph type="body" sz="quarter" idx="1"/>
          </p:nvPr>
        </p:nvSpPr>
        <p:spPr>
          <a:xfrm>
            <a:off x="3168685" y="1260388"/>
            <a:ext cx="6701998" cy="441579"/>
          </a:xfrm>
          <a:prstGeom prst="rect">
            <a:avLst/>
          </a:prstGeom>
        </p:spPr>
        <p:txBody>
          <a:bodyPr/>
          <a:lstStyle>
            <a:lvl1pPr defTabSz="1105408">
              <a:defRPr sz="2380"/>
            </a:lvl1pPr>
          </a:lstStyle>
          <a:p>
            <a:pPr/>
            <a:r>
              <a:t>Evaluation</a:t>
            </a:r>
          </a:p>
        </p:txBody>
      </p:sp>
      <p:sp>
        <p:nvSpPr>
          <p:cNvPr id="413" name="Quantitative Study"/>
          <p:cNvSpPr/>
          <p:nvPr>
            <p:ph type="body" idx="13"/>
          </p:nvPr>
        </p:nvSpPr>
        <p:spPr>
          <a:xfrm>
            <a:off x="3168685" y="1522389"/>
            <a:ext cx="6701998" cy="883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1209446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208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Quantitative Study</a:t>
            </a:r>
          </a:p>
        </p:txBody>
      </p:sp>
      <p:sp>
        <p:nvSpPr>
          <p:cNvPr id="414" name="Circle"/>
          <p:cNvSpPr/>
          <p:nvPr/>
        </p:nvSpPr>
        <p:spPr>
          <a:xfrm>
            <a:off x="1100249" y="4716354"/>
            <a:ext cx="383085" cy="383084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5" name="Circle"/>
          <p:cNvSpPr/>
          <p:nvPr/>
        </p:nvSpPr>
        <p:spPr>
          <a:xfrm>
            <a:off x="6725308" y="4716354"/>
            <a:ext cx="383084" cy="383084"/>
          </a:xfrm>
          <a:prstGeom prst="ellipse">
            <a:avLst/>
          </a:prstGeom>
          <a:solidFill>
            <a:srgbClr val="EF5FA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6" name="Circle"/>
          <p:cNvSpPr/>
          <p:nvPr/>
        </p:nvSpPr>
        <p:spPr>
          <a:xfrm>
            <a:off x="4235189" y="3974247"/>
            <a:ext cx="383084" cy="383085"/>
          </a:xfrm>
          <a:prstGeom prst="ellipse">
            <a:avLst/>
          </a:prstGeom>
          <a:solidFill>
            <a:srgbClr val="9919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7" name="Line"/>
          <p:cNvSpPr/>
          <p:nvPr/>
        </p:nvSpPr>
        <p:spPr>
          <a:xfrm flipV="1">
            <a:off x="1524670" y="4232675"/>
            <a:ext cx="2677937" cy="66464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8" name="Line"/>
          <p:cNvSpPr/>
          <p:nvPr/>
        </p:nvSpPr>
        <p:spPr>
          <a:xfrm flipH="1" flipV="1">
            <a:off x="4651326" y="4218410"/>
            <a:ext cx="2040929" cy="693173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9" name="Line"/>
          <p:cNvSpPr/>
          <p:nvPr/>
        </p:nvSpPr>
        <p:spPr>
          <a:xfrm>
            <a:off x="1521828" y="4973704"/>
            <a:ext cx="5164985" cy="1"/>
          </a:xfrm>
          <a:prstGeom prst="line">
            <a:avLst/>
          </a:prstGeom>
          <a:ln w="12700">
            <a:solidFill>
              <a:srgbClr val="ABABAB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3147" t="0" r="52513" b="62321"/>
          <a:stretch>
            <a:fillRect/>
          </a:stretch>
        </p:blipFill>
        <p:spPr>
          <a:xfrm>
            <a:off x="1720019" y="3974247"/>
            <a:ext cx="1492931" cy="3685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1098" t="0" r="24562" b="63619"/>
          <a:stretch>
            <a:fillRect/>
          </a:stretch>
        </p:blipFill>
        <p:spPr>
          <a:xfrm>
            <a:off x="5172221" y="3986947"/>
            <a:ext cx="1492931" cy="355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7830" t="73661" r="37830" b="0"/>
          <a:stretch>
            <a:fillRect/>
          </a:stretch>
        </p:blipFill>
        <p:spPr>
          <a:xfrm>
            <a:off x="3200195" y="5029729"/>
            <a:ext cx="1943175" cy="33532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A"/>
          <p:cNvSpPr txBox="1"/>
          <p:nvPr/>
        </p:nvSpPr>
        <p:spPr>
          <a:xfrm>
            <a:off x="1085823" y="4615340"/>
            <a:ext cx="392685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24" name="B"/>
          <p:cNvSpPr txBox="1"/>
          <p:nvPr/>
        </p:nvSpPr>
        <p:spPr>
          <a:xfrm>
            <a:off x="6734731" y="4615340"/>
            <a:ext cx="400406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25" name="F"/>
          <p:cNvSpPr txBox="1"/>
          <p:nvPr/>
        </p:nvSpPr>
        <p:spPr>
          <a:xfrm>
            <a:off x="4249082" y="3873233"/>
            <a:ext cx="355297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426" name="Circle"/>
          <p:cNvSpPr/>
          <p:nvPr/>
        </p:nvSpPr>
        <p:spPr>
          <a:xfrm>
            <a:off x="3980203" y="4716354"/>
            <a:ext cx="383084" cy="3830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4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Line"/>
          <p:cNvSpPr/>
          <p:nvPr/>
        </p:nvSpPr>
        <p:spPr>
          <a:xfrm flipH="1">
            <a:off x="4268266" y="4380647"/>
            <a:ext cx="158466" cy="360981"/>
          </a:xfrm>
          <a:prstGeom prst="line">
            <a:avLst/>
          </a:prstGeom>
          <a:ln w="38100">
            <a:solidFill>
              <a:srgbClr val="ABABAB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186" y="6520356"/>
            <a:ext cx="11369505" cy="2004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9334" r="0" b="0"/>
          <a:stretch>
            <a:fillRect/>
          </a:stretch>
        </p:blipFill>
        <p:spPr>
          <a:xfrm>
            <a:off x="7633350" y="3046934"/>
            <a:ext cx="4552214" cy="2612909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Normalized Pitch Distribution"/>
          <p:cNvSpPr/>
          <p:nvPr/>
        </p:nvSpPr>
        <p:spPr>
          <a:xfrm>
            <a:off x="969915" y="8440013"/>
            <a:ext cx="2856605" cy="302529"/>
          </a:xfrm>
          <a:prstGeom prst="rect">
            <a:avLst/>
          </a:prstGeom>
          <a:solidFill>
            <a:schemeClr val="accent3">
              <a:hueOff val="64570"/>
              <a:satOff val="16327"/>
              <a:lumOff val="16686"/>
            </a:schemeClr>
          </a:solidFill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Normalized Pitch Distribution </a:t>
            </a:r>
          </a:p>
        </p:txBody>
      </p:sp>
      <p:sp>
        <p:nvSpPr>
          <p:cNvPr id="431" name="Duration Distribution (DD)"/>
          <p:cNvSpPr/>
          <p:nvPr/>
        </p:nvSpPr>
        <p:spPr>
          <a:xfrm>
            <a:off x="969915" y="6201055"/>
            <a:ext cx="2856605" cy="380848"/>
          </a:xfrm>
          <a:prstGeom prst="rect">
            <a:avLst/>
          </a:prstGeom>
          <a:solidFill>
            <a:schemeClr val="accent3">
              <a:hueOff val="64570"/>
              <a:satOff val="16327"/>
              <a:lumOff val="16686"/>
            </a:schemeClr>
          </a:solidFill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Duration Distribution (DD)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Evalua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105408">
              <a:defRPr sz="2380"/>
            </a:lvl1pPr>
          </a:lstStyle>
          <a:p>
            <a:pPr/>
            <a:r>
              <a:t>Evaluation</a:t>
            </a:r>
          </a:p>
        </p:txBody>
      </p:sp>
      <p:sp>
        <p:nvSpPr>
          <p:cNvPr id="434" name="Listening test via user survey"/>
          <p:cNvSpPr/>
          <p:nvPr>
            <p:ph type="body" idx="13"/>
          </p:nvPr>
        </p:nvSpPr>
        <p:spPr>
          <a:xfrm>
            <a:off x="2099863" y="2144689"/>
            <a:ext cx="6998246" cy="883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897331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3864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Listening test via user survey</a:t>
            </a:r>
          </a:p>
        </p:txBody>
      </p:sp>
      <p:sp>
        <p:nvSpPr>
          <p:cNvPr id="435" name="How much it is thought as fusion music"/>
          <p:cNvSpPr txBox="1"/>
          <p:nvPr/>
        </p:nvSpPr>
        <p:spPr>
          <a:xfrm>
            <a:off x="2159606" y="3742439"/>
            <a:ext cx="8054109" cy="3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76" tIns="36576" rIns="36576" bIns="36576">
            <a:spAutoFit/>
          </a:bodyPr>
          <a:lstStyle>
            <a:lvl1pPr defTabSz="975335">
              <a:lnSpc>
                <a:spcPct val="120000"/>
              </a:lnSpc>
              <a:spcBef>
                <a:spcPts val="900"/>
              </a:spcBef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much it is thought as fusion music</a:t>
            </a:r>
          </a:p>
        </p:txBody>
      </p:sp>
      <p:sp>
        <p:nvSpPr>
          <p:cNvPr id="436" name="Fusion Level"/>
          <p:cNvSpPr txBox="1"/>
          <p:nvPr/>
        </p:nvSpPr>
        <p:spPr>
          <a:xfrm>
            <a:off x="2322166" y="3391289"/>
            <a:ext cx="7891548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defTabSz="975335">
              <a:lnSpc>
                <a:spcPct val="80000"/>
              </a:lnSpc>
              <a:spcBef>
                <a:spcPts val="900"/>
              </a:spcBef>
              <a:defRPr b="1" sz="2400">
                <a:solidFill>
                  <a:srgbClr val="3F434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Fusion Level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12090" r="0" b="0"/>
          <a:stretch>
            <a:fillRect/>
          </a:stretch>
        </p:blipFill>
        <p:spPr>
          <a:xfrm>
            <a:off x="4940628" y="4563067"/>
            <a:ext cx="7264018" cy="4284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0640" t="31270" r="10640" b="31270"/>
          <a:stretch>
            <a:fillRect/>
          </a:stretch>
        </p:blipFill>
        <p:spPr>
          <a:xfrm>
            <a:off x="9216712" y="2471236"/>
            <a:ext cx="928258" cy="44173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Given fused music, choose better fusion…"/>
          <p:cNvSpPr txBox="1"/>
          <p:nvPr/>
        </p:nvSpPr>
        <p:spPr>
          <a:xfrm>
            <a:off x="776016" y="4563067"/>
            <a:ext cx="4065118" cy="216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1800"/>
              </a:spcBef>
              <a:defRPr b="1" sz="1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Given fused music, choose better fusion</a:t>
            </a:r>
          </a:p>
          <a:p>
            <a:pPr lvl="1" marL="972255" indent="-299155" algn="l">
              <a:spcBef>
                <a:spcPts val="1800"/>
              </a:spcBef>
              <a:buSzPct val="100000"/>
              <a:buAutoNum type="alphaUcParenBoth" startAt="1"/>
              <a:defRPr sz="1600">
                <a:solidFill>
                  <a:srgbClr val="747474"/>
                </a:solidFill>
              </a:defRPr>
            </a:pPr>
            <a:r>
              <a:t>pure jazz</a:t>
            </a:r>
          </a:p>
          <a:p>
            <a:pPr lvl="1" marL="972255" indent="-299155" algn="l">
              <a:spcBef>
                <a:spcPts val="1800"/>
              </a:spcBef>
              <a:buSzPct val="100000"/>
              <a:buAutoNum type="alphaUcParenBoth" startAt="1"/>
              <a:defRPr sz="1600">
                <a:solidFill>
                  <a:srgbClr val="747474"/>
                </a:solidFill>
              </a:defRPr>
            </a:pPr>
            <a:r>
              <a:t>pure folk</a:t>
            </a:r>
          </a:p>
          <a:p>
            <a:pPr lvl="1" marL="972255" indent="-299155" algn="l">
              <a:spcBef>
                <a:spcPts val="1800"/>
              </a:spcBef>
              <a:buSzPct val="100000"/>
              <a:buAutoNum type="alphaUcParenBoth" startAt="1"/>
              <a:defRPr sz="1600">
                <a:solidFill>
                  <a:srgbClr val="747474"/>
                </a:solidFill>
              </a:defRPr>
            </a:pPr>
            <a:r>
              <a:t>mixture of jazz and folk</a:t>
            </a:r>
          </a:p>
          <a:p>
            <a:pPr lvl="1" marL="972255" indent="-299155" algn="l">
              <a:spcBef>
                <a:spcPts val="1800"/>
              </a:spcBef>
              <a:buSzPct val="100000"/>
              <a:buAutoNum type="alphaUcParenBoth" startAt="1"/>
              <a:defRPr sz="1600">
                <a:solidFill>
                  <a:srgbClr val="747474"/>
                </a:solidFill>
              </a:defRPr>
            </a:pPr>
            <a:r>
              <a:t>neither</a:t>
            </a:r>
          </a:p>
        </p:txBody>
      </p:sp>
      <p:sp>
        <p:nvSpPr>
          <p:cNvPr id="440" name="Rate the level of its composer…"/>
          <p:cNvSpPr txBox="1"/>
          <p:nvPr/>
        </p:nvSpPr>
        <p:spPr>
          <a:xfrm>
            <a:off x="759639" y="6866095"/>
            <a:ext cx="3116581" cy="1784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2000"/>
              </a:spcBef>
              <a:defRPr b="1" sz="1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Rate the level of its composer </a:t>
            </a:r>
          </a:p>
          <a:p>
            <a:pPr lvl="1" marL="972255" indent="-299155" algn="l">
              <a:spcBef>
                <a:spcPts val="2000"/>
              </a:spcBef>
              <a:buSzPct val="100000"/>
              <a:buAutoNum type="alphaUcParenBoth" startAt="1"/>
              <a:defRPr sz="1600">
                <a:solidFill>
                  <a:srgbClr val="747474"/>
                </a:solidFill>
              </a:defRPr>
            </a:pPr>
            <a:r>
              <a:t>expert</a:t>
            </a:r>
          </a:p>
          <a:p>
            <a:pPr lvl="1" marL="972255" indent="-299155" algn="l">
              <a:spcBef>
                <a:spcPts val="2000"/>
              </a:spcBef>
              <a:buSzPct val="100000"/>
              <a:buAutoNum type="alphaUcParenBoth" startAt="1"/>
              <a:defRPr sz="1600">
                <a:solidFill>
                  <a:srgbClr val="747474"/>
                </a:solidFill>
              </a:defRPr>
            </a:pPr>
            <a:r>
              <a:t>newbie</a:t>
            </a:r>
          </a:p>
          <a:p>
            <a:pPr lvl="1" marL="972255" indent="-299155" algn="l">
              <a:spcBef>
                <a:spcPts val="2000"/>
              </a:spcBef>
              <a:buSzPct val="100000"/>
              <a:buAutoNum type="alphaUcParenBoth" startAt="1"/>
              <a:defRPr sz="1600">
                <a:solidFill>
                  <a:srgbClr val="747474"/>
                </a:solidFill>
              </a:defRPr>
            </a:pPr>
            <a:r>
              <a:t>robot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hank you!"/>
          <p:cNvSpPr txBox="1"/>
          <p:nvPr>
            <p:ph type="body" sz="quarter" idx="1"/>
          </p:nvPr>
        </p:nvSpPr>
        <p:spPr>
          <a:xfrm>
            <a:off x="5483671" y="1625012"/>
            <a:ext cx="6701997" cy="441578"/>
          </a:xfrm>
          <a:prstGeom prst="rect">
            <a:avLst/>
          </a:prstGeom>
        </p:spPr>
        <p:txBody>
          <a:bodyPr/>
          <a:lstStyle>
            <a:lvl1pPr defTabSz="1105408">
              <a:defRPr sz="2380"/>
            </a:lvl1pPr>
          </a:lstStyle>
          <a:p>
            <a:pPr/>
            <a:r>
              <a:t>Thank you!</a:t>
            </a:r>
          </a:p>
        </p:txBody>
      </p:sp>
      <p:sp>
        <p:nvSpPr>
          <p:cNvPr id="443" name="Q&amp;A"/>
          <p:cNvSpPr/>
          <p:nvPr>
            <p:ph type="body" idx="14"/>
          </p:nvPr>
        </p:nvSpPr>
        <p:spPr>
          <a:xfrm>
            <a:off x="5483671" y="1887013"/>
            <a:ext cx="6701997" cy="883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1209446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208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Q&amp;A</a:t>
            </a:r>
          </a:p>
        </p:txBody>
      </p:sp>
      <p:sp>
        <p:nvSpPr>
          <p:cNvPr id="444" name="https://github.com/aquastar/fusion_gan"/>
          <p:cNvSpPr txBox="1"/>
          <p:nvPr/>
        </p:nvSpPr>
        <p:spPr>
          <a:xfrm>
            <a:off x="5047367" y="7405614"/>
            <a:ext cx="8054110" cy="377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76" tIns="36576" rIns="36576" bIns="36576">
            <a:spAutoFit/>
          </a:bodyPr>
          <a:lstStyle>
            <a:lvl1pPr defTabSz="975335">
              <a:lnSpc>
                <a:spcPct val="120000"/>
              </a:lnSpc>
              <a:spcBef>
                <a:spcPts val="900"/>
              </a:spcBef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https://github.com/aquastar/fusion_gan</a:t>
            </a:r>
          </a:p>
        </p:txBody>
      </p:sp>
      <p:sp>
        <p:nvSpPr>
          <p:cNvPr id="445" name="Code has been released!"/>
          <p:cNvSpPr txBox="1"/>
          <p:nvPr/>
        </p:nvSpPr>
        <p:spPr>
          <a:xfrm>
            <a:off x="5128647" y="7003821"/>
            <a:ext cx="7891549" cy="465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spAutoFit/>
          </a:bodyPr>
          <a:lstStyle>
            <a:lvl1pPr defTabSz="975335">
              <a:lnSpc>
                <a:spcPct val="80000"/>
              </a:lnSpc>
              <a:spcBef>
                <a:spcPts val="900"/>
              </a:spcBef>
              <a:defRPr b="1" sz="2400">
                <a:solidFill>
                  <a:srgbClr val="3F434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Code has been released!</a:t>
            </a:r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0386" t="10394" r="10386" b="10412"/>
          <a:stretch>
            <a:fillRect/>
          </a:stretch>
        </p:blipFill>
        <p:spPr>
          <a:xfrm>
            <a:off x="7036468" y="2839640"/>
            <a:ext cx="4076076" cy="40743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2700" dir="5400000">
              <a:srgbClr val="000000">
                <a:alpha val="75000"/>
              </a:srgbClr>
            </a:outerShdw>
          </a:effectLst>
        </p:spPr>
      </p:pic>
      <p:pic>
        <p:nvPicPr>
          <p:cNvPr id="4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4187" y="8013320"/>
            <a:ext cx="2397414" cy="658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folk.mp3" descr="folk.mp3"/>
          <p:cNvPicPr>
            <a:picLocks noChangeAspect="0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231668" y="4558687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fusion.mp3" descr="fusion.mp3"/>
          <p:cNvPicPr>
            <a:picLocks noChangeAspect="0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207267" y="6171938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2634" r="0" b="0"/>
          <a:stretch>
            <a:fillRect/>
          </a:stretch>
        </p:blipFill>
        <p:spPr>
          <a:xfrm>
            <a:off x="1696904" y="6320826"/>
            <a:ext cx="780809" cy="768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790645" y="6314873"/>
            <a:ext cx="780655" cy="780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513174" y="6534177"/>
            <a:ext cx="241855" cy="342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 l="0" t="2634" r="0" b="0"/>
          <a:stretch>
            <a:fillRect/>
          </a:stretch>
        </p:blipFill>
        <p:spPr>
          <a:xfrm>
            <a:off x="2243775" y="3631064"/>
            <a:ext cx="780808" cy="768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243775" y="4624078"/>
            <a:ext cx="780654" cy="780655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Demo"/>
          <p:cNvSpPr/>
          <p:nvPr/>
        </p:nvSpPr>
        <p:spPr>
          <a:xfrm>
            <a:off x="419312" y="1866624"/>
            <a:ext cx="6701997" cy="883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7" tIns="48767" rIns="48767" bIns="48767" anchor="ctr">
            <a:normAutofit fontScale="100000" lnSpcReduction="0"/>
          </a:bodyPr>
          <a:lstStyle>
            <a:lvl1pPr defTabSz="1209446">
              <a:lnSpc>
                <a:spcPct val="150000"/>
              </a:lnSpc>
              <a:defRPr b="1" sz="5208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Demo</a:t>
            </a:r>
          </a:p>
        </p:txBody>
      </p:sp>
      <p:pic>
        <p:nvPicPr>
          <p:cNvPr id="456" name="jazz.mp3" descr="jazz.mp3"/>
          <p:cNvPicPr>
            <a:picLocks noChangeAspect="0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4246125" y="3563429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7143" fill="hold"/>
                                        <p:tgtEl>
                                          <p:spTgt spid="4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479183" fill="hold"/>
                                        <p:tgtEl>
                                          <p:spTgt spid="4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777142" fill="hold"/>
                                        <p:tgtEl>
                                          <p:spTgt spid="4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5" fill="hold" display="0">
                  <p:stCondLst>
                    <p:cond delay="indefinite"/>
                  </p:stCondLst>
                </p:cTn>
                <p:tgtEl>
                  <p:spTgt spid="449"/>
                </p:tgtEl>
              </p:cMediaNode>
            </p:audio>
            <p:audio isNarration="0">
              <p:cMediaNode mute="0" showWhenStopped="0" numSld="1" vol="100000">
                <p:cTn id="16" fill="hold" display="0">
                  <p:stCondLst>
                    <p:cond delay="indefinite"/>
                  </p:stCondLst>
                </p:cTn>
                <p:tgtEl>
                  <p:spTgt spid="456"/>
                </p:tgtEl>
              </p:cMediaNode>
            </p:audio>
            <p:audio isNarration="0">
              <p:cMediaNode mute="0" showWhenStopped="0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44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ap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105408">
              <a:defRPr sz="2380"/>
            </a:lvl1pPr>
          </a:lstStyle>
          <a:p>
            <a:pPr/>
            <a:r>
              <a:t>Paper</a:t>
            </a:r>
          </a:p>
        </p:txBody>
      </p:sp>
      <p:sp>
        <p:nvSpPr>
          <p:cNvPr id="269" name="Presentation Agenda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1209446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208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Presentation Agenda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2208643" y="5133450"/>
            <a:ext cx="1715467" cy="3428774"/>
            <a:chOff x="0" y="-88476"/>
            <a:chExt cx="1715465" cy="3428772"/>
          </a:xfrm>
        </p:grpSpPr>
        <p:sp>
          <p:nvSpPr>
            <p:cNvPr id="270" name="Motivation"/>
            <p:cNvSpPr txBox="1"/>
            <p:nvPr/>
          </p:nvSpPr>
          <p:spPr>
            <a:xfrm>
              <a:off x="6616" y="-88477"/>
              <a:ext cx="1708850" cy="5318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noAutofit/>
            </a:bodyPr>
            <a:lstStyle>
              <a:lvl1pPr algn="l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Motivation</a:t>
              </a:r>
            </a:p>
          </p:txBody>
        </p:sp>
        <p:sp>
          <p:nvSpPr>
            <p:cNvPr id="271" name="How to be creative?…"/>
            <p:cNvSpPr txBox="1"/>
            <p:nvPr/>
          </p:nvSpPr>
          <p:spPr>
            <a:xfrm>
              <a:off x="0" y="460444"/>
              <a:ext cx="1534109" cy="2879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/>
            <a:p>
              <a: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How to be creative?</a:t>
              </a:r>
            </a:p>
            <a:p>
              <a: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Examples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4664151" y="5153380"/>
            <a:ext cx="1403930" cy="2117570"/>
            <a:chOff x="0" y="-55456"/>
            <a:chExt cx="1403928" cy="2117568"/>
          </a:xfrm>
        </p:grpSpPr>
        <p:sp>
          <p:nvSpPr>
            <p:cNvPr id="273" name="Method"/>
            <p:cNvSpPr txBox="1"/>
            <p:nvPr/>
          </p:nvSpPr>
          <p:spPr>
            <a:xfrm>
              <a:off x="11175" y="-55457"/>
              <a:ext cx="1230193" cy="46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spAutoFit/>
            </a:bodyPr>
            <a:lstStyle>
              <a:lvl1pPr algn="l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Method</a:t>
              </a:r>
            </a:p>
          </p:txBody>
        </p:sp>
        <p:sp>
          <p:nvSpPr>
            <p:cNvPr id="274" name="GAN extension…"/>
            <p:cNvSpPr txBox="1"/>
            <p:nvPr/>
          </p:nvSpPr>
          <p:spPr>
            <a:xfrm>
              <a:off x="0" y="460444"/>
              <a:ext cx="1403929" cy="16016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spAutoFit/>
            </a:bodyPr>
            <a:lstStyle/>
            <a:p>
              <a: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GAN extension</a:t>
              </a:r>
            </a:p>
            <a:p>
              <a: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Domain fusion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7128364" y="5153380"/>
            <a:ext cx="1910168" cy="2115030"/>
            <a:chOff x="-16644" y="-55456"/>
            <a:chExt cx="1910167" cy="2115028"/>
          </a:xfrm>
        </p:grpSpPr>
        <p:sp>
          <p:nvSpPr>
            <p:cNvPr id="276" name="Evaluation"/>
            <p:cNvSpPr txBox="1"/>
            <p:nvPr/>
          </p:nvSpPr>
          <p:spPr>
            <a:xfrm>
              <a:off x="-16645" y="-55457"/>
              <a:ext cx="1715466" cy="46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noAutofit/>
            </a:bodyPr>
            <a:lstStyle>
              <a:lvl1pPr algn="l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Evaluation </a:t>
              </a:r>
            </a:p>
          </p:txBody>
        </p:sp>
        <p:sp>
          <p:nvSpPr>
            <p:cNvPr id="277" name="Quantitative study…"/>
            <p:cNvSpPr txBox="1"/>
            <p:nvPr/>
          </p:nvSpPr>
          <p:spPr>
            <a:xfrm>
              <a:off x="0" y="460444"/>
              <a:ext cx="1893523" cy="15991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/>
            <a:p>
              <a: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Quantitative study</a:t>
              </a:r>
            </a:p>
            <a:p>
              <a: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Listening test</a:t>
              </a:r>
            </a:p>
          </p:txBody>
        </p:sp>
      </p:grpSp>
      <p:grpSp>
        <p:nvGrpSpPr>
          <p:cNvPr id="281" name="Group"/>
          <p:cNvGrpSpPr/>
          <p:nvPr/>
        </p:nvGrpSpPr>
        <p:grpSpPr>
          <a:xfrm>
            <a:off x="9617836" y="5126677"/>
            <a:ext cx="1910169" cy="3442321"/>
            <a:chOff x="-5918" y="-102023"/>
            <a:chExt cx="1910167" cy="3442319"/>
          </a:xfrm>
        </p:grpSpPr>
        <p:sp>
          <p:nvSpPr>
            <p:cNvPr id="279" name="Demo"/>
            <p:cNvSpPr txBox="1"/>
            <p:nvPr/>
          </p:nvSpPr>
          <p:spPr>
            <a:xfrm>
              <a:off x="-5919" y="-102024"/>
              <a:ext cx="1910168" cy="5318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noAutofit/>
            </a:bodyPr>
            <a:lstStyle>
              <a:lvl1pPr algn="l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Demo</a:t>
              </a:r>
            </a:p>
          </p:txBody>
        </p:sp>
        <p:sp>
          <p:nvSpPr>
            <p:cNvPr id="280" name="Q &amp; A"/>
            <p:cNvSpPr txBox="1"/>
            <p:nvPr/>
          </p:nvSpPr>
          <p:spPr>
            <a:xfrm>
              <a:off x="0" y="460444"/>
              <a:ext cx="1894933" cy="2879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>
              <a:lvl1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Q &amp; A</a:t>
              </a:r>
            </a:p>
          </p:txBody>
        </p:sp>
      </p:grpSp>
      <p:pic>
        <p:nvPicPr>
          <p:cNvPr id="282" name="Image" descr="Image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8"/>
          <a:stretch>
            <a:fillRect/>
          </a:stretch>
        </p:blipFill>
        <p:spPr>
          <a:xfrm>
            <a:off x="2281598" y="3918579"/>
            <a:ext cx="944881" cy="96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3100" y="6376"/>
                </a:moveTo>
                <a:lnTo>
                  <a:pt x="13100" y="19564"/>
                </a:lnTo>
                <a:lnTo>
                  <a:pt x="10460" y="19564"/>
                </a:lnTo>
                <a:lnTo>
                  <a:pt x="10460" y="8831"/>
                </a:lnTo>
                <a:lnTo>
                  <a:pt x="7729" y="8831"/>
                </a:lnTo>
                <a:lnTo>
                  <a:pt x="7729" y="6840"/>
                </a:lnTo>
                <a:lnTo>
                  <a:pt x="13100" y="6376"/>
                </a:lnTo>
                <a:close/>
              </a:path>
            </a:pathLst>
          </a:custGeom>
        </p:spPr>
      </p:pic>
      <p:pic>
        <p:nvPicPr>
          <p:cNvPr id="283" name="Image" descr="Image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0" t="0" r="0" b="8"/>
          <a:stretch>
            <a:fillRect/>
          </a:stretch>
        </p:blipFill>
        <p:spPr>
          <a:xfrm>
            <a:off x="4741717" y="3918579"/>
            <a:ext cx="944881" cy="96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1086" y="5840"/>
                </a:moveTo>
                <a:cubicBezTo>
                  <a:pt x="12440" y="5840"/>
                  <a:pt x="13493" y="6185"/>
                  <a:pt x="14243" y="6867"/>
                </a:cubicBezTo>
                <a:cubicBezTo>
                  <a:pt x="14993" y="7548"/>
                  <a:pt x="15368" y="8459"/>
                  <a:pt x="15368" y="9608"/>
                </a:cubicBezTo>
                <a:cubicBezTo>
                  <a:pt x="15368" y="10388"/>
                  <a:pt x="15162" y="11099"/>
                  <a:pt x="14742" y="11742"/>
                </a:cubicBezTo>
                <a:cubicBezTo>
                  <a:pt x="14321" y="12385"/>
                  <a:pt x="13593" y="13275"/>
                  <a:pt x="12564" y="14412"/>
                </a:cubicBezTo>
                <a:lnTo>
                  <a:pt x="10387" y="16984"/>
                </a:lnTo>
                <a:lnTo>
                  <a:pt x="10405" y="17028"/>
                </a:lnTo>
                <a:lnTo>
                  <a:pt x="15803" y="17028"/>
                </a:lnTo>
                <a:lnTo>
                  <a:pt x="15803" y="19028"/>
                </a:lnTo>
                <a:lnTo>
                  <a:pt x="6940" y="19028"/>
                </a:lnTo>
                <a:lnTo>
                  <a:pt x="6940" y="17323"/>
                </a:lnTo>
                <a:lnTo>
                  <a:pt x="11031" y="12769"/>
                </a:lnTo>
                <a:cubicBezTo>
                  <a:pt x="11642" y="12061"/>
                  <a:pt x="12081" y="11465"/>
                  <a:pt x="12338" y="10974"/>
                </a:cubicBezTo>
                <a:cubicBezTo>
                  <a:pt x="12595" y="10483"/>
                  <a:pt x="12719" y="10028"/>
                  <a:pt x="12719" y="9617"/>
                </a:cubicBezTo>
                <a:cubicBezTo>
                  <a:pt x="12719" y="9081"/>
                  <a:pt x="12583" y="8652"/>
                  <a:pt x="12310" y="8331"/>
                </a:cubicBezTo>
                <a:cubicBezTo>
                  <a:pt x="12038" y="8010"/>
                  <a:pt x="11630" y="7849"/>
                  <a:pt x="11086" y="7849"/>
                </a:cubicBezTo>
                <a:cubicBezTo>
                  <a:pt x="10511" y="7849"/>
                  <a:pt x="10067" y="8054"/>
                  <a:pt x="9752" y="8465"/>
                </a:cubicBezTo>
                <a:cubicBezTo>
                  <a:pt x="9438" y="8876"/>
                  <a:pt x="9280" y="9397"/>
                  <a:pt x="9280" y="10028"/>
                </a:cubicBezTo>
                <a:lnTo>
                  <a:pt x="6704" y="10028"/>
                </a:lnTo>
                <a:lnTo>
                  <a:pt x="6686" y="9974"/>
                </a:lnTo>
                <a:cubicBezTo>
                  <a:pt x="6656" y="8819"/>
                  <a:pt x="7043" y="7846"/>
                  <a:pt x="7847" y="7045"/>
                </a:cubicBezTo>
                <a:cubicBezTo>
                  <a:pt x="8651" y="6245"/>
                  <a:pt x="9731" y="5840"/>
                  <a:pt x="11086" y="5840"/>
                </a:cubicBezTo>
                <a:close/>
              </a:path>
            </a:pathLst>
          </a:custGeom>
        </p:spPr>
      </p:pic>
      <p:pic>
        <p:nvPicPr>
          <p:cNvPr id="284" name="Image" descr="Image"/>
          <p:cNvPicPr>
            <a:picLocks noChangeAspect="1"/>
          </p:cNvPicPr>
          <p:nvPr>
            <p:ph type="pic" idx="16"/>
          </p:nvPr>
        </p:nvPicPr>
        <p:blipFill>
          <a:blip r:embed="rId2">
            <a:extLst/>
          </a:blip>
          <a:srcRect l="0" t="0" r="0" b="8"/>
          <a:stretch>
            <a:fillRect/>
          </a:stretch>
        </p:blipFill>
        <p:spPr>
          <a:xfrm>
            <a:off x="7201836" y="3918579"/>
            <a:ext cx="944881" cy="96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1167" y="5840"/>
                </a:moveTo>
                <a:cubicBezTo>
                  <a:pt x="12534" y="5840"/>
                  <a:pt x="13620" y="6161"/>
                  <a:pt x="14424" y="6795"/>
                </a:cubicBezTo>
                <a:cubicBezTo>
                  <a:pt x="15229" y="7429"/>
                  <a:pt x="15631" y="8334"/>
                  <a:pt x="15631" y="9519"/>
                </a:cubicBezTo>
                <a:cubicBezTo>
                  <a:pt x="15631" y="10114"/>
                  <a:pt x="15461" y="10665"/>
                  <a:pt x="15114" y="11162"/>
                </a:cubicBezTo>
                <a:cubicBezTo>
                  <a:pt x="14766" y="11659"/>
                  <a:pt x="14285" y="12046"/>
                  <a:pt x="13680" y="12331"/>
                </a:cubicBezTo>
                <a:cubicBezTo>
                  <a:pt x="14370" y="12587"/>
                  <a:pt x="14902" y="12980"/>
                  <a:pt x="15277" y="13501"/>
                </a:cubicBezTo>
                <a:cubicBezTo>
                  <a:pt x="15652" y="14022"/>
                  <a:pt x="15839" y="14647"/>
                  <a:pt x="15839" y="15385"/>
                </a:cubicBezTo>
                <a:cubicBezTo>
                  <a:pt x="15839" y="16576"/>
                  <a:pt x="15407" y="17516"/>
                  <a:pt x="14533" y="18198"/>
                </a:cubicBezTo>
                <a:cubicBezTo>
                  <a:pt x="13659" y="18880"/>
                  <a:pt x="12534" y="19216"/>
                  <a:pt x="11167" y="19216"/>
                </a:cubicBezTo>
                <a:cubicBezTo>
                  <a:pt x="9964" y="19216"/>
                  <a:pt x="8912" y="18894"/>
                  <a:pt x="8010" y="18252"/>
                </a:cubicBezTo>
                <a:cubicBezTo>
                  <a:pt x="7109" y="17609"/>
                  <a:pt x="6674" y="16707"/>
                  <a:pt x="6704" y="15546"/>
                </a:cubicBezTo>
                <a:lnTo>
                  <a:pt x="6722" y="15492"/>
                </a:lnTo>
                <a:lnTo>
                  <a:pt x="9299" y="15492"/>
                </a:lnTo>
                <a:cubicBezTo>
                  <a:pt x="9299" y="15980"/>
                  <a:pt x="9477" y="16394"/>
                  <a:pt x="9825" y="16725"/>
                </a:cubicBezTo>
                <a:cubicBezTo>
                  <a:pt x="10173" y="17055"/>
                  <a:pt x="10617" y="17216"/>
                  <a:pt x="11167" y="17216"/>
                </a:cubicBezTo>
                <a:cubicBezTo>
                  <a:pt x="11772" y="17216"/>
                  <a:pt x="12262" y="17040"/>
                  <a:pt x="12637" y="16689"/>
                </a:cubicBezTo>
                <a:cubicBezTo>
                  <a:pt x="13012" y="16338"/>
                  <a:pt x="13199" y="15894"/>
                  <a:pt x="13199" y="15358"/>
                </a:cubicBezTo>
                <a:cubicBezTo>
                  <a:pt x="13199" y="14674"/>
                  <a:pt x="13024" y="14171"/>
                  <a:pt x="12673" y="13840"/>
                </a:cubicBezTo>
                <a:cubicBezTo>
                  <a:pt x="12323" y="13510"/>
                  <a:pt x="11808" y="13340"/>
                  <a:pt x="11131" y="13340"/>
                </a:cubicBezTo>
                <a:lnTo>
                  <a:pt x="9671" y="13340"/>
                </a:lnTo>
                <a:lnTo>
                  <a:pt x="9671" y="11385"/>
                </a:lnTo>
                <a:lnTo>
                  <a:pt x="11131" y="11385"/>
                </a:lnTo>
                <a:cubicBezTo>
                  <a:pt x="11760" y="11385"/>
                  <a:pt x="12232" y="11224"/>
                  <a:pt x="12537" y="10903"/>
                </a:cubicBezTo>
                <a:cubicBezTo>
                  <a:pt x="12843" y="10581"/>
                  <a:pt x="12991" y="10129"/>
                  <a:pt x="12991" y="9545"/>
                </a:cubicBezTo>
                <a:cubicBezTo>
                  <a:pt x="12991" y="9057"/>
                  <a:pt x="12831" y="8652"/>
                  <a:pt x="12510" y="8331"/>
                </a:cubicBezTo>
                <a:cubicBezTo>
                  <a:pt x="12189" y="8010"/>
                  <a:pt x="11742" y="7849"/>
                  <a:pt x="11167" y="7849"/>
                </a:cubicBezTo>
                <a:cubicBezTo>
                  <a:pt x="10684" y="7849"/>
                  <a:pt x="10281" y="7995"/>
                  <a:pt x="9952" y="8286"/>
                </a:cubicBezTo>
                <a:cubicBezTo>
                  <a:pt x="9622" y="8578"/>
                  <a:pt x="9453" y="8950"/>
                  <a:pt x="9453" y="9403"/>
                </a:cubicBezTo>
                <a:lnTo>
                  <a:pt x="6895" y="9403"/>
                </a:lnTo>
                <a:lnTo>
                  <a:pt x="6876" y="9349"/>
                </a:lnTo>
                <a:cubicBezTo>
                  <a:pt x="6840" y="8331"/>
                  <a:pt x="7239" y="7492"/>
                  <a:pt x="8074" y="6831"/>
                </a:cubicBezTo>
                <a:cubicBezTo>
                  <a:pt x="8909" y="6170"/>
                  <a:pt x="9940" y="5840"/>
                  <a:pt x="11167" y="5840"/>
                </a:cubicBezTo>
                <a:close/>
              </a:path>
            </a:pathLst>
          </a:custGeom>
        </p:spPr>
      </p:pic>
      <p:pic>
        <p:nvPicPr>
          <p:cNvPr id="285" name="Image" descr="Image"/>
          <p:cNvPicPr>
            <a:picLocks noChangeAspect="1"/>
          </p:cNvPicPr>
          <p:nvPr>
            <p:ph type="pic" idx="17"/>
          </p:nvPr>
        </p:nvPicPr>
        <p:blipFill>
          <a:blip r:embed="rId2">
            <a:extLst/>
          </a:blip>
          <a:srcRect l="0" t="0" r="0" b="8"/>
          <a:stretch>
            <a:fillRect/>
          </a:stretch>
        </p:blipFill>
        <p:spPr>
          <a:xfrm>
            <a:off x="9661954" y="3918579"/>
            <a:ext cx="944881" cy="960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1866" y="6027"/>
                </a:moveTo>
                <a:lnTo>
                  <a:pt x="14542" y="6027"/>
                </a:lnTo>
                <a:lnTo>
                  <a:pt x="14542" y="14189"/>
                </a:lnTo>
                <a:lnTo>
                  <a:pt x="16030" y="14189"/>
                </a:lnTo>
                <a:lnTo>
                  <a:pt x="16030" y="16207"/>
                </a:lnTo>
                <a:lnTo>
                  <a:pt x="14542" y="16207"/>
                </a:lnTo>
                <a:lnTo>
                  <a:pt x="14542" y="19028"/>
                </a:lnTo>
                <a:lnTo>
                  <a:pt x="11893" y="19028"/>
                </a:lnTo>
                <a:lnTo>
                  <a:pt x="11893" y="16207"/>
                </a:lnTo>
                <a:lnTo>
                  <a:pt x="6514" y="16207"/>
                </a:lnTo>
                <a:lnTo>
                  <a:pt x="6387" y="14644"/>
                </a:lnTo>
                <a:lnTo>
                  <a:pt x="11866" y="6027"/>
                </a:lnTo>
                <a:close/>
                <a:moveTo>
                  <a:pt x="11839" y="9456"/>
                </a:moveTo>
                <a:lnTo>
                  <a:pt x="11567" y="10037"/>
                </a:lnTo>
                <a:lnTo>
                  <a:pt x="8791" y="14189"/>
                </a:lnTo>
                <a:lnTo>
                  <a:pt x="11893" y="14189"/>
                </a:lnTo>
                <a:lnTo>
                  <a:pt x="11893" y="9465"/>
                </a:lnTo>
                <a:lnTo>
                  <a:pt x="11839" y="945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otiva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105408">
              <a:defRPr sz="2380"/>
            </a:lvl1pPr>
          </a:lstStyle>
          <a:p>
            <a:pPr/>
            <a:r>
              <a:t>Motivation</a:t>
            </a:r>
          </a:p>
        </p:txBody>
      </p:sp>
      <p:sp>
        <p:nvSpPr>
          <p:cNvPr id="288" name="How to be creative?"/>
          <p:cNvSpPr/>
          <p:nvPr>
            <p:ph type="body" idx="13"/>
          </p:nvPr>
        </p:nvSpPr>
        <p:spPr>
          <a:xfrm>
            <a:off x="3168685" y="2170936"/>
            <a:ext cx="6701998" cy="883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1209446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208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to be creative?</a:t>
            </a:r>
          </a:p>
        </p:txBody>
      </p:sp>
      <p:sp>
        <p:nvSpPr>
          <p:cNvPr id="289" name="Rectangle"/>
          <p:cNvSpPr/>
          <p:nvPr/>
        </p:nvSpPr>
        <p:spPr>
          <a:xfrm>
            <a:off x="1610392" y="3813722"/>
            <a:ext cx="155338" cy="167473"/>
          </a:xfrm>
          <a:prstGeom prst="rect">
            <a:avLst/>
          </a:prstGeom>
          <a:ln w="12700">
            <a:solidFill>
              <a:srgbClr val="89C9C7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290" name="Rectangle"/>
          <p:cNvSpPr/>
          <p:nvPr/>
        </p:nvSpPr>
        <p:spPr>
          <a:xfrm>
            <a:off x="4938953" y="3807709"/>
            <a:ext cx="155338" cy="167473"/>
          </a:xfrm>
          <a:prstGeom prst="rect">
            <a:avLst/>
          </a:prstGeom>
          <a:solidFill>
            <a:srgbClr val="89C9C7"/>
          </a:solidFill>
          <a:ln w="12700">
            <a:solidFill>
              <a:srgbClr val="89C9C7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grpSp>
        <p:nvGrpSpPr>
          <p:cNvPr id="293" name="Group"/>
          <p:cNvGrpSpPr/>
          <p:nvPr/>
        </p:nvGrpSpPr>
        <p:grpSpPr>
          <a:xfrm>
            <a:off x="5217887" y="3650609"/>
            <a:ext cx="2527955" cy="1134192"/>
            <a:chOff x="0" y="-82549"/>
            <a:chExt cx="2527954" cy="1134191"/>
          </a:xfrm>
        </p:grpSpPr>
        <p:sp>
          <p:nvSpPr>
            <p:cNvPr id="291" name="Art workers"/>
            <p:cNvSpPr txBox="1"/>
            <p:nvPr/>
          </p:nvSpPr>
          <p:spPr>
            <a:xfrm>
              <a:off x="1" y="-82550"/>
              <a:ext cx="2220146" cy="46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spAutoFit/>
            </a:bodyPr>
            <a:lstStyle>
              <a:lvl1pPr algn="just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Art workers</a:t>
              </a:r>
            </a:p>
          </p:txBody>
        </p:sp>
        <p:sp>
          <p:nvSpPr>
            <p:cNvPr id="292" name="Drawing a picture by imitation w/ fusion"/>
            <p:cNvSpPr txBox="1"/>
            <p:nvPr/>
          </p:nvSpPr>
          <p:spPr>
            <a:xfrm>
              <a:off x="0" y="307929"/>
              <a:ext cx="2527955" cy="743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spAutoFit/>
            </a:bodyPr>
            <a:lstStyle>
              <a:lvl1pPr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Drawing a picture by imitation w/ fusion</a:t>
              </a:r>
            </a:p>
          </p:txBody>
        </p:sp>
      </p:grpSp>
      <p:sp>
        <p:nvSpPr>
          <p:cNvPr id="294" name="Rectangle"/>
          <p:cNvSpPr/>
          <p:nvPr/>
        </p:nvSpPr>
        <p:spPr>
          <a:xfrm>
            <a:off x="8391710" y="3807709"/>
            <a:ext cx="155337" cy="167473"/>
          </a:xfrm>
          <a:prstGeom prst="rect">
            <a:avLst/>
          </a:prstGeom>
          <a:solidFill>
            <a:srgbClr val="357472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grpSp>
        <p:nvGrpSpPr>
          <p:cNvPr id="297" name="Group"/>
          <p:cNvGrpSpPr/>
          <p:nvPr/>
        </p:nvGrpSpPr>
        <p:grpSpPr>
          <a:xfrm>
            <a:off x="8670643" y="3650608"/>
            <a:ext cx="3148058" cy="1458819"/>
            <a:chOff x="0" y="-82549"/>
            <a:chExt cx="3148057" cy="1458817"/>
          </a:xfrm>
        </p:grpSpPr>
        <p:sp>
          <p:nvSpPr>
            <p:cNvPr id="295" name="Example"/>
            <p:cNvSpPr txBox="1"/>
            <p:nvPr/>
          </p:nvSpPr>
          <p:spPr>
            <a:xfrm>
              <a:off x="1" y="-82550"/>
              <a:ext cx="2874627" cy="46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noAutofit/>
            </a:bodyPr>
            <a:lstStyle>
              <a:lvl1pPr algn="just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Example</a:t>
              </a:r>
            </a:p>
          </p:txBody>
        </p:sp>
        <p:sp>
          <p:nvSpPr>
            <p:cNvPr id="296" name="Vincent Van Gogh imitating Japanese art (ukiyo-e)"/>
            <p:cNvSpPr txBox="1"/>
            <p:nvPr/>
          </p:nvSpPr>
          <p:spPr>
            <a:xfrm>
              <a:off x="0" y="307929"/>
              <a:ext cx="3148059" cy="1068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>
              <a:lvl1pPr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Vincent Van Gogh imitating Japanese art (ukiyo-e)</a:t>
              </a:r>
            </a:p>
          </p:txBody>
        </p:sp>
      </p:grp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8811" y="6171475"/>
            <a:ext cx="1978175" cy="197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188" y="5408354"/>
            <a:ext cx="2332330" cy="165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62388" y="7338412"/>
            <a:ext cx="932969" cy="1557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689" y="7351112"/>
            <a:ext cx="2293328" cy="1541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71180" y="5408354"/>
            <a:ext cx="1292857" cy="1657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72969" y="7193490"/>
            <a:ext cx="2146069" cy="169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794259" y="5417253"/>
            <a:ext cx="1347321" cy="176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319738" y="7189800"/>
            <a:ext cx="1347321" cy="170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319738" y="5416250"/>
            <a:ext cx="1462029" cy="176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154072" y="5417253"/>
            <a:ext cx="1603322" cy="1765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75137" y="5408354"/>
            <a:ext cx="1251294" cy="1657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824949" y="7185739"/>
            <a:ext cx="2050731" cy="1710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451152" y="7346521"/>
            <a:ext cx="1053929" cy="1541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506053" y="7350040"/>
            <a:ext cx="1044459" cy="157436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early paintings"/>
          <p:cNvSpPr/>
          <p:nvPr/>
        </p:nvSpPr>
        <p:spPr>
          <a:xfrm>
            <a:off x="4088467" y="6602201"/>
            <a:ext cx="1603322" cy="368698"/>
          </a:xfrm>
          <a:prstGeom prst="rect">
            <a:avLst/>
          </a:prstGeom>
          <a:solidFill>
            <a:schemeClr val="accent3">
              <a:hueOff val="64570"/>
              <a:satOff val="16327"/>
              <a:lumOff val="16686"/>
            </a:schemeClr>
          </a:solidFill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early paintings</a:t>
            </a:r>
          </a:p>
        </p:txBody>
      </p:sp>
      <p:sp>
        <p:nvSpPr>
          <p:cNvPr id="313" name="ukiyo-e"/>
          <p:cNvSpPr/>
          <p:nvPr/>
        </p:nvSpPr>
        <p:spPr>
          <a:xfrm>
            <a:off x="4088467" y="7337340"/>
            <a:ext cx="1603322" cy="368698"/>
          </a:xfrm>
          <a:prstGeom prst="rect">
            <a:avLst/>
          </a:prstGeom>
          <a:solidFill>
            <a:schemeClr val="accent3">
              <a:hueOff val="64570"/>
              <a:satOff val="16327"/>
              <a:lumOff val="16686"/>
            </a:schemeClr>
          </a:solidFill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ukiyo-e</a:t>
            </a:r>
          </a:p>
        </p:txBody>
      </p:sp>
      <p:sp>
        <p:nvSpPr>
          <p:cNvPr id="314" name="later paintings"/>
          <p:cNvSpPr/>
          <p:nvPr/>
        </p:nvSpPr>
        <p:spPr>
          <a:xfrm>
            <a:off x="7210991" y="6950813"/>
            <a:ext cx="1603322" cy="368698"/>
          </a:xfrm>
          <a:prstGeom prst="rect">
            <a:avLst/>
          </a:prstGeom>
          <a:solidFill>
            <a:schemeClr val="accent3">
              <a:hueOff val="64570"/>
              <a:satOff val="16327"/>
              <a:lumOff val="16686"/>
            </a:schemeClr>
          </a:solidFill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later paintings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1836968" y="3670788"/>
            <a:ext cx="2650811" cy="1557771"/>
            <a:chOff x="0" y="-494526"/>
            <a:chExt cx="2650810" cy="1557769"/>
          </a:xfrm>
        </p:grpSpPr>
        <p:sp>
          <p:nvSpPr>
            <p:cNvPr id="315" name="Fuse ideas"/>
            <p:cNvSpPr txBox="1"/>
            <p:nvPr/>
          </p:nvSpPr>
          <p:spPr>
            <a:xfrm>
              <a:off x="0" y="-494527"/>
              <a:ext cx="2534564" cy="421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t">
              <a:noAutofit/>
            </a:bodyPr>
            <a:lstStyle>
              <a:lvl1pPr algn="just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Fuse ideas</a:t>
              </a:r>
            </a:p>
          </p:txBody>
        </p:sp>
        <p:sp>
          <p:nvSpPr>
            <p:cNvPr id="316" name="Combining things that don't normally go together."/>
            <p:cNvSpPr txBox="1"/>
            <p:nvPr/>
          </p:nvSpPr>
          <p:spPr>
            <a:xfrm>
              <a:off x="18585" y="-97848"/>
              <a:ext cx="2632226" cy="1161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>
              <a:lvl1pPr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Combining things that don't normally go together.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Motiva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105408">
              <a:defRPr sz="2380"/>
            </a:lvl1pPr>
          </a:lstStyle>
          <a:p>
            <a:pPr/>
            <a:r>
              <a:t>Motivation</a:t>
            </a:r>
          </a:p>
        </p:txBody>
      </p:sp>
      <p:sp>
        <p:nvSpPr>
          <p:cNvPr id="320" name="How to be creative?"/>
          <p:cNvSpPr/>
          <p:nvPr>
            <p:ph type="body" idx="13"/>
          </p:nvPr>
        </p:nvSpPr>
        <p:spPr>
          <a:xfrm>
            <a:off x="3168685" y="2170936"/>
            <a:ext cx="6701998" cy="883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1209446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208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to be creative?</a:t>
            </a:r>
          </a:p>
        </p:txBody>
      </p:sp>
      <p:sp>
        <p:nvSpPr>
          <p:cNvPr id="321" name="Rectangle"/>
          <p:cNvSpPr/>
          <p:nvPr/>
        </p:nvSpPr>
        <p:spPr>
          <a:xfrm>
            <a:off x="1610392" y="3813722"/>
            <a:ext cx="155338" cy="167473"/>
          </a:xfrm>
          <a:prstGeom prst="rect">
            <a:avLst/>
          </a:prstGeom>
          <a:ln w="12700">
            <a:solidFill>
              <a:srgbClr val="89C9C7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grpSp>
        <p:nvGrpSpPr>
          <p:cNvPr id="324" name="Group"/>
          <p:cNvGrpSpPr/>
          <p:nvPr/>
        </p:nvGrpSpPr>
        <p:grpSpPr>
          <a:xfrm>
            <a:off x="1836968" y="3670788"/>
            <a:ext cx="2650811" cy="1557771"/>
            <a:chOff x="0" y="-494526"/>
            <a:chExt cx="2650810" cy="1557769"/>
          </a:xfrm>
        </p:grpSpPr>
        <p:sp>
          <p:nvSpPr>
            <p:cNvPr id="322" name="Fuse ideas"/>
            <p:cNvSpPr txBox="1"/>
            <p:nvPr/>
          </p:nvSpPr>
          <p:spPr>
            <a:xfrm>
              <a:off x="0" y="-494527"/>
              <a:ext cx="2534564" cy="421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t">
              <a:noAutofit/>
            </a:bodyPr>
            <a:lstStyle>
              <a:lvl1pPr algn="just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Fuse ideas</a:t>
              </a:r>
            </a:p>
          </p:txBody>
        </p:sp>
        <p:sp>
          <p:nvSpPr>
            <p:cNvPr id="323" name="Combining things that don't normally go together."/>
            <p:cNvSpPr txBox="1"/>
            <p:nvPr/>
          </p:nvSpPr>
          <p:spPr>
            <a:xfrm>
              <a:off x="18585" y="-97848"/>
              <a:ext cx="2632226" cy="11610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>
              <a:lvl1pPr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Combining things that don't normally go together.</a:t>
              </a:r>
            </a:p>
          </p:txBody>
        </p:sp>
      </p:grpSp>
      <p:sp>
        <p:nvSpPr>
          <p:cNvPr id="325" name="Rectangle"/>
          <p:cNvSpPr/>
          <p:nvPr/>
        </p:nvSpPr>
        <p:spPr>
          <a:xfrm>
            <a:off x="4938953" y="3807709"/>
            <a:ext cx="155338" cy="167473"/>
          </a:xfrm>
          <a:prstGeom prst="rect">
            <a:avLst/>
          </a:prstGeom>
          <a:solidFill>
            <a:srgbClr val="89C9C7"/>
          </a:solidFill>
          <a:ln w="12700">
            <a:solidFill>
              <a:srgbClr val="89C9C7"/>
            </a:solidFill>
            <a:miter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grpSp>
        <p:nvGrpSpPr>
          <p:cNvPr id="328" name="Group"/>
          <p:cNvGrpSpPr/>
          <p:nvPr/>
        </p:nvGrpSpPr>
        <p:grpSpPr>
          <a:xfrm>
            <a:off x="5217887" y="3650609"/>
            <a:ext cx="2527955" cy="1626388"/>
            <a:chOff x="0" y="-82549"/>
            <a:chExt cx="2527954" cy="1626386"/>
          </a:xfrm>
        </p:grpSpPr>
        <p:sp>
          <p:nvSpPr>
            <p:cNvPr id="326" name="Researcher"/>
            <p:cNvSpPr txBox="1"/>
            <p:nvPr/>
          </p:nvSpPr>
          <p:spPr>
            <a:xfrm>
              <a:off x="1" y="-82550"/>
              <a:ext cx="2220146" cy="46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spAutoFit/>
            </a:bodyPr>
            <a:lstStyle>
              <a:lvl1pPr algn="just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Researcher</a:t>
              </a:r>
            </a:p>
          </p:txBody>
        </p:sp>
        <p:sp>
          <p:nvSpPr>
            <p:cNvPr id="327" name="Writing a paper by imitation w/ fusion"/>
            <p:cNvSpPr txBox="1"/>
            <p:nvPr/>
          </p:nvSpPr>
          <p:spPr>
            <a:xfrm>
              <a:off x="0" y="307929"/>
              <a:ext cx="2527955" cy="1235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spAutoFit/>
            </a:bodyPr>
            <a:lstStyle>
              <a:lvl1pPr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Writing a paper by imitation w/ fusion</a:t>
              </a:r>
            </a:p>
          </p:txBody>
        </p:sp>
      </p:grpSp>
      <p:sp>
        <p:nvSpPr>
          <p:cNvPr id="329" name="Rectangle"/>
          <p:cNvSpPr/>
          <p:nvPr/>
        </p:nvSpPr>
        <p:spPr>
          <a:xfrm>
            <a:off x="8391710" y="3807709"/>
            <a:ext cx="155337" cy="167473"/>
          </a:xfrm>
          <a:prstGeom prst="rect">
            <a:avLst/>
          </a:prstGeom>
          <a:solidFill>
            <a:srgbClr val="357472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grpSp>
        <p:nvGrpSpPr>
          <p:cNvPr id="332" name="Group"/>
          <p:cNvGrpSpPr/>
          <p:nvPr/>
        </p:nvGrpSpPr>
        <p:grpSpPr>
          <a:xfrm>
            <a:off x="8670642" y="3650608"/>
            <a:ext cx="2890937" cy="1197693"/>
            <a:chOff x="0" y="-82549"/>
            <a:chExt cx="2890935" cy="1197691"/>
          </a:xfrm>
        </p:grpSpPr>
        <p:sp>
          <p:nvSpPr>
            <p:cNvPr id="330" name="Ph.D. student"/>
            <p:cNvSpPr txBox="1"/>
            <p:nvPr/>
          </p:nvSpPr>
          <p:spPr>
            <a:xfrm>
              <a:off x="1" y="-82550"/>
              <a:ext cx="2890935" cy="46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noAutofit/>
            </a:bodyPr>
            <a:lstStyle>
              <a:lvl1pPr algn="just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Ph.D. student</a:t>
              </a:r>
            </a:p>
          </p:txBody>
        </p:sp>
        <p:sp>
          <p:nvSpPr>
            <p:cNvPr id="331" name="Get an idea after reading a lot of papers"/>
            <p:cNvSpPr txBox="1"/>
            <p:nvPr/>
          </p:nvSpPr>
          <p:spPr>
            <a:xfrm>
              <a:off x="0" y="307929"/>
              <a:ext cx="2890935" cy="807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>
              <a:lvl1pPr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Get an idea after reading a lot of papers</a:t>
              </a:r>
            </a:p>
          </p:txBody>
        </p:sp>
      </p:grpSp>
      <p:pic>
        <p:nvPicPr>
          <p:cNvPr id="3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1231" y="7300377"/>
            <a:ext cx="1978175" cy="1978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8727" y="6019494"/>
            <a:ext cx="2092634" cy="2092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8464" y="5942410"/>
            <a:ext cx="2246802" cy="2246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26917" y="4865554"/>
            <a:ext cx="2246803" cy="2246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Motiva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105408">
              <a:defRPr sz="2380"/>
            </a:lvl1pPr>
          </a:lstStyle>
          <a:p>
            <a:pPr/>
            <a:r>
              <a:t>Motivation</a:t>
            </a:r>
          </a:p>
        </p:txBody>
      </p:sp>
      <p:sp>
        <p:nvSpPr>
          <p:cNvPr id="339" name="Music generation problem"/>
          <p:cNvSpPr/>
          <p:nvPr>
            <p:ph type="body" idx="13"/>
          </p:nvPr>
        </p:nvSpPr>
        <p:spPr>
          <a:xfrm>
            <a:off x="2724500" y="2170936"/>
            <a:ext cx="7751975" cy="883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1118412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4816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Music generation problem</a:t>
            </a:r>
          </a:p>
        </p:txBody>
      </p:sp>
      <p:sp>
        <p:nvSpPr>
          <p:cNvPr id="340" name="Rounded Rectangle"/>
          <p:cNvSpPr/>
          <p:nvPr/>
        </p:nvSpPr>
        <p:spPr>
          <a:xfrm flipH="1" rot="10800000">
            <a:off x="1506322" y="5602695"/>
            <a:ext cx="1251862" cy="38401"/>
          </a:xfrm>
          <a:prstGeom prst="roundRect">
            <a:avLst>
              <a:gd name="adj" fmla="val 16667"/>
            </a:avLst>
          </a:prstGeom>
          <a:solidFill>
            <a:srgbClr val="89C9C7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341" name="Rounded Rectangle"/>
          <p:cNvSpPr/>
          <p:nvPr/>
        </p:nvSpPr>
        <p:spPr>
          <a:xfrm flipH="1" rot="10800000">
            <a:off x="3987718" y="5619584"/>
            <a:ext cx="1251861" cy="38401"/>
          </a:xfrm>
          <a:prstGeom prst="roundRect">
            <a:avLst>
              <a:gd name="adj" fmla="val 16667"/>
            </a:avLst>
          </a:prstGeom>
          <a:solidFill>
            <a:srgbClr val="776D64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342" name="Rounded Rectangle"/>
          <p:cNvSpPr/>
          <p:nvPr/>
        </p:nvSpPr>
        <p:spPr>
          <a:xfrm flipH="1" rot="10800000">
            <a:off x="6712599" y="5663253"/>
            <a:ext cx="1251861" cy="38401"/>
          </a:xfrm>
          <a:prstGeom prst="roundRect">
            <a:avLst>
              <a:gd name="adj" fmla="val 16667"/>
            </a:avLst>
          </a:prstGeom>
          <a:solidFill>
            <a:srgbClr val="86C9A5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sp>
        <p:nvSpPr>
          <p:cNvPr id="343" name="Rounded Rectangle"/>
          <p:cNvSpPr/>
          <p:nvPr/>
        </p:nvSpPr>
        <p:spPr>
          <a:xfrm flipH="1" rot="10800000">
            <a:off x="9540867" y="5663253"/>
            <a:ext cx="1251861" cy="38401"/>
          </a:xfrm>
          <a:prstGeom prst="roundRect">
            <a:avLst>
              <a:gd name="adj" fmla="val 16667"/>
            </a:avLst>
          </a:prstGeom>
          <a:solidFill>
            <a:srgbClr val="3F434F"/>
          </a:solidFill>
          <a:ln w="12700">
            <a:miter lim="400000"/>
          </a:ln>
        </p:spPr>
        <p:txBody>
          <a:bodyPr lIns="48767" tIns="48767" rIns="48767" bIns="48767" anchor="ctr"/>
          <a:lstStyle/>
          <a:p>
            <a:pPr defTabSz="1300480">
              <a:defRPr sz="2400">
                <a:solidFill>
                  <a:srgbClr val="FFFFFF"/>
                </a:solidFill>
                <a:latin typeface="Al Bayan"/>
                <a:ea typeface="Al Bayan"/>
                <a:cs typeface="Al Bayan"/>
                <a:sym typeface="Al Bayan"/>
              </a:defRPr>
            </a:pPr>
          </a:p>
        </p:txBody>
      </p:sp>
      <p:grpSp>
        <p:nvGrpSpPr>
          <p:cNvPr id="346" name="Group"/>
          <p:cNvGrpSpPr/>
          <p:nvPr/>
        </p:nvGrpSpPr>
        <p:grpSpPr>
          <a:xfrm>
            <a:off x="1438531" y="5081032"/>
            <a:ext cx="2368727" cy="2210125"/>
            <a:chOff x="0" y="-82549"/>
            <a:chExt cx="2368725" cy="2210123"/>
          </a:xfrm>
        </p:grpSpPr>
        <p:sp>
          <p:nvSpPr>
            <p:cNvPr id="344" name="Problem"/>
            <p:cNvSpPr txBox="1"/>
            <p:nvPr/>
          </p:nvSpPr>
          <p:spPr>
            <a:xfrm>
              <a:off x="0" y="-82550"/>
              <a:ext cx="2368726" cy="46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spAutoFit/>
            </a:bodyPr>
            <a:lstStyle>
              <a:lvl1pPr algn="l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Problem</a:t>
              </a:r>
            </a:p>
          </p:txBody>
        </p:sp>
        <p:sp>
          <p:nvSpPr>
            <p:cNvPr id="345" name="Create new music after listening to music of different genres."/>
            <p:cNvSpPr txBox="1"/>
            <p:nvPr/>
          </p:nvSpPr>
          <p:spPr>
            <a:xfrm>
              <a:off x="0" y="652341"/>
              <a:ext cx="2368726" cy="14752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spAutoFit/>
            </a:bodyPr>
            <a:lstStyle>
              <a:lvl1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Create new music after listening to music of different genres.</a:t>
              </a:r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3962686" y="5080750"/>
            <a:ext cx="2368726" cy="2575885"/>
            <a:chOff x="0" y="-82549"/>
            <a:chExt cx="2368725" cy="2575883"/>
          </a:xfrm>
        </p:grpSpPr>
        <p:sp>
          <p:nvSpPr>
            <p:cNvPr id="347" name="Challenge"/>
            <p:cNvSpPr txBox="1"/>
            <p:nvPr/>
          </p:nvSpPr>
          <p:spPr>
            <a:xfrm>
              <a:off x="0" y="-82550"/>
              <a:ext cx="2368726" cy="46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spAutoFit/>
            </a:bodyPr>
            <a:lstStyle>
              <a:lvl1pPr algn="l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Challenge</a:t>
              </a:r>
            </a:p>
          </p:txBody>
        </p:sp>
        <p:sp>
          <p:nvSpPr>
            <p:cNvPr id="348" name="How to combine the ideas of listened music in an unsupervised fashion?"/>
            <p:cNvSpPr txBox="1"/>
            <p:nvPr/>
          </p:nvSpPr>
          <p:spPr>
            <a:xfrm>
              <a:off x="0" y="652341"/>
              <a:ext cx="2368726" cy="18409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spAutoFit/>
            </a:bodyPr>
            <a:lstStyle/>
            <a:p>
              <a: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How to combine the ideas of listened music in </a:t>
              </a:r>
              <a:r>
                <a:rPr b="1"/>
                <a:t>an</a:t>
              </a:r>
              <a:r>
                <a:t> </a:t>
              </a:r>
              <a:r>
                <a:rPr b="1"/>
                <a:t>unsupervised fashion</a:t>
              </a:r>
              <a:r>
                <a:t>?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6672346" y="5154127"/>
            <a:ext cx="2368726" cy="1799025"/>
            <a:chOff x="0" y="-82549"/>
            <a:chExt cx="2368725" cy="1799023"/>
          </a:xfrm>
        </p:grpSpPr>
        <p:sp>
          <p:nvSpPr>
            <p:cNvPr id="350" name="Related work"/>
            <p:cNvSpPr txBox="1"/>
            <p:nvPr/>
          </p:nvSpPr>
          <p:spPr>
            <a:xfrm>
              <a:off x="0" y="-82550"/>
              <a:ext cx="2368726" cy="46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spAutoFit/>
            </a:bodyPr>
            <a:lstStyle>
              <a:lvl1pPr algn="l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Related work</a:t>
              </a:r>
            </a:p>
          </p:txBody>
        </p:sp>
        <p:sp>
          <p:nvSpPr>
            <p:cNvPr id="351" name="Domain transferring, rather than combining"/>
            <p:cNvSpPr txBox="1"/>
            <p:nvPr/>
          </p:nvSpPr>
          <p:spPr>
            <a:xfrm>
              <a:off x="0" y="607001"/>
              <a:ext cx="2368726" cy="1109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spAutoFit/>
            </a:bodyPr>
            <a:lstStyle>
              <a:lvl1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Domain transferring, rather than combining</a:t>
              </a: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9498274" y="5178452"/>
            <a:ext cx="2980613" cy="1750176"/>
            <a:chOff x="554552" y="-28353"/>
            <a:chExt cx="2980611" cy="1750174"/>
          </a:xfrm>
        </p:grpSpPr>
        <p:sp>
          <p:nvSpPr>
            <p:cNvPr id="353" name="Solution"/>
            <p:cNvSpPr txBox="1"/>
            <p:nvPr/>
          </p:nvSpPr>
          <p:spPr>
            <a:xfrm>
              <a:off x="557448" y="-28354"/>
              <a:ext cx="2368727" cy="46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spAutoFit/>
            </a:bodyPr>
            <a:lstStyle>
              <a:lvl1pPr algn="l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Solution</a:t>
              </a:r>
            </a:p>
          </p:txBody>
        </p:sp>
        <p:sp>
          <p:nvSpPr>
            <p:cNvPr id="354" name="Generative adversarial networks (GAN) extension"/>
            <p:cNvSpPr txBox="1"/>
            <p:nvPr/>
          </p:nvSpPr>
          <p:spPr>
            <a:xfrm>
              <a:off x="554552" y="612349"/>
              <a:ext cx="2980612" cy="1109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spAutoFit/>
            </a:bodyPr>
            <a:lstStyle>
              <a:lvl1pPr algn="l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Generative adversarial networks (GAN) extension</a:t>
              </a:r>
            </a:p>
          </p:txBody>
        </p:sp>
      </p:grpSp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634" r="0" b="0"/>
          <a:stretch>
            <a:fillRect/>
          </a:stretch>
        </p:blipFill>
        <p:spPr>
          <a:xfrm>
            <a:off x="1457702" y="4270569"/>
            <a:ext cx="780808" cy="768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1443" y="4264616"/>
            <a:ext cx="780654" cy="780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3972" y="4483920"/>
            <a:ext cx="241855" cy="342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46866" y="4194745"/>
            <a:ext cx="826680" cy="830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10959" y="4122293"/>
            <a:ext cx="1251861" cy="125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00232" y="4219445"/>
            <a:ext cx="780654" cy="780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Method"/>
          <p:cNvSpPr txBox="1"/>
          <p:nvPr>
            <p:ph type="body" sz="quarter" idx="1"/>
          </p:nvPr>
        </p:nvSpPr>
        <p:spPr>
          <a:xfrm>
            <a:off x="1915160" y="1894840"/>
            <a:ext cx="6702214" cy="441960"/>
          </a:xfrm>
          <a:prstGeom prst="rect">
            <a:avLst/>
          </a:prstGeom>
        </p:spPr>
        <p:txBody>
          <a:bodyPr/>
          <a:lstStyle>
            <a:lvl1pPr defTabSz="1105408">
              <a:defRPr sz="2380"/>
            </a:lvl1pPr>
          </a:lstStyle>
          <a:p>
            <a:pPr/>
            <a:r>
              <a:t>Method</a:t>
            </a:r>
          </a:p>
        </p:txBody>
      </p:sp>
      <p:sp>
        <p:nvSpPr>
          <p:cNvPr id="364" name="Fusion GAN"/>
          <p:cNvSpPr/>
          <p:nvPr>
            <p:ph type="body" idx="13"/>
          </p:nvPr>
        </p:nvSpPr>
        <p:spPr>
          <a:xfrm>
            <a:off x="1915160" y="2170853"/>
            <a:ext cx="6702214" cy="8839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1209446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208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Fusion GAN</a:t>
            </a:r>
          </a:p>
        </p:txBody>
      </p:sp>
      <p:grpSp>
        <p:nvGrpSpPr>
          <p:cNvPr id="367" name="Group"/>
          <p:cNvGrpSpPr/>
          <p:nvPr/>
        </p:nvGrpSpPr>
        <p:grpSpPr>
          <a:xfrm>
            <a:off x="1978168" y="3604485"/>
            <a:ext cx="4175766" cy="3819569"/>
            <a:chOff x="0" y="-82550"/>
            <a:chExt cx="4175765" cy="3819567"/>
          </a:xfrm>
        </p:grpSpPr>
        <p:sp>
          <p:nvSpPr>
            <p:cNvPr id="365" name="Three domains:…"/>
            <p:cNvSpPr txBox="1"/>
            <p:nvPr/>
          </p:nvSpPr>
          <p:spPr>
            <a:xfrm>
              <a:off x="0" y="405892"/>
              <a:ext cx="4175766" cy="33311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spAutoFit/>
            </a:bodyPr>
            <a:lstStyle/>
            <a:p>
              <a:pPr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Three domains:</a:t>
              </a:r>
            </a:p>
            <a:p>
              <a:pPr lvl="1" indent="457200"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Domain A/B: given music</a:t>
              </a:r>
            </a:p>
            <a:p>
              <a:pPr lvl="1" indent="457200"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Domain F: generated music</a:t>
              </a:r>
            </a:p>
            <a:p>
              <a:pPr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Components of GAN</a:t>
              </a:r>
            </a:p>
            <a:p>
              <a:pPr lvl="1" indent="457200"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G/D:Generator / Discriminator</a:t>
              </a:r>
            </a:p>
            <a:p>
              <a:pPr lvl="1" indent="457200"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X_a/X_b: Data</a:t>
              </a:r>
            </a:p>
          </p:txBody>
        </p:sp>
        <p:sp>
          <p:nvSpPr>
            <p:cNvPr id="366" name="Problem settings"/>
            <p:cNvSpPr txBox="1"/>
            <p:nvPr/>
          </p:nvSpPr>
          <p:spPr>
            <a:xfrm>
              <a:off x="0" y="-82550"/>
              <a:ext cx="4175765" cy="46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spAutoFit/>
            </a:bodyPr>
            <a:lstStyle>
              <a:lvl1pPr algn="just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Problem settings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2051780" y="7333922"/>
            <a:ext cx="5948355" cy="1785263"/>
            <a:chOff x="0" y="-82549"/>
            <a:chExt cx="5948353" cy="1785261"/>
          </a:xfrm>
        </p:grpSpPr>
        <p:sp>
          <p:nvSpPr>
            <p:cNvPr id="368" name="Learn a balanced distribution from X_a / X_b"/>
            <p:cNvSpPr txBox="1"/>
            <p:nvPr/>
          </p:nvSpPr>
          <p:spPr>
            <a:xfrm>
              <a:off x="1" y="466804"/>
              <a:ext cx="5948353" cy="12359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>
              <a:lvl1pPr algn="just"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Learn a balanced distribution from X_a / X_b</a:t>
              </a:r>
            </a:p>
          </p:txBody>
        </p:sp>
        <p:sp>
          <p:nvSpPr>
            <p:cNvPr id="369" name="Task"/>
            <p:cNvSpPr txBox="1"/>
            <p:nvPr/>
          </p:nvSpPr>
          <p:spPr>
            <a:xfrm>
              <a:off x="0" y="-82550"/>
              <a:ext cx="5524170" cy="465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noAutofit/>
            </a:bodyPr>
            <a:lstStyle>
              <a:lvl1pPr algn="just"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Task</a:t>
              </a:r>
            </a:p>
          </p:txBody>
        </p:sp>
      </p:grpSp>
      <p:pic>
        <p:nvPicPr>
          <p:cNvPr id="371" name="fusion_framework.png" descr="fusion_frame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2134" y="3792791"/>
            <a:ext cx="6277632" cy="2656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lobal loss function"/>
          <p:cNvSpPr txBox="1"/>
          <p:nvPr>
            <p:ph type="body" sz="quarter" idx="1"/>
          </p:nvPr>
        </p:nvSpPr>
        <p:spPr>
          <a:xfrm>
            <a:off x="1049094" y="2496580"/>
            <a:ext cx="6140696" cy="1297978"/>
          </a:xfrm>
          <a:prstGeom prst="rect">
            <a:avLst/>
          </a:prstGeom>
        </p:spPr>
        <p:txBody>
          <a:bodyPr/>
          <a:lstStyle>
            <a:lvl1pPr defTabSz="1066393">
              <a:defRPr sz="4920"/>
            </a:lvl1pPr>
          </a:lstStyle>
          <a:p>
            <a:pPr/>
            <a:r>
              <a:t>Global loss function</a:t>
            </a:r>
          </a:p>
        </p:txBody>
      </p:sp>
      <p:sp>
        <p:nvSpPr>
          <p:cNvPr id="374" name="Method: Fusion GAN"/>
          <p:cNvSpPr/>
          <p:nvPr>
            <p:ph type="body" idx="15"/>
          </p:nvPr>
        </p:nvSpPr>
        <p:spPr>
          <a:xfrm>
            <a:off x="1049094" y="1943089"/>
            <a:ext cx="4904550" cy="7580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36345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032">
                <a:solidFill>
                  <a:srgbClr val="BFBFB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Method: Fusion GAN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5003800"/>
            <a:ext cx="7034742" cy="4142862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="/>
          <p:cNvSpPr txBox="1"/>
          <p:nvPr/>
        </p:nvSpPr>
        <p:spPr>
          <a:xfrm>
            <a:off x="1316990" y="5200930"/>
            <a:ext cx="388621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=</a:t>
            </a:r>
          </a:p>
        </p:txBody>
      </p:sp>
      <p:sp>
        <p:nvSpPr>
          <p:cNvPr id="377" name="Rectangle"/>
          <p:cNvSpPr/>
          <p:nvPr/>
        </p:nvSpPr>
        <p:spPr>
          <a:xfrm>
            <a:off x="1879600" y="5372100"/>
            <a:ext cx="6493818" cy="1270000"/>
          </a:xfrm>
          <a:prstGeom prst="rect">
            <a:avLst/>
          </a:prstGeom>
          <a:ln w="63500">
            <a:solidFill>
              <a:srgbClr val="00A2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8" name="Rectangle"/>
          <p:cNvSpPr/>
          <p:nvPr/>
        </p:nvSpPr>
        <p:spPr>
          <a:xfrm>
            <a:off x="1879600" y="6680200"/>
            <a:ext cx="6493818" cy="1149450"/>
          </a:xfrm>
          <a:prstGeom prst="rect">
            <a:avLst/>
          </a:prstGeom>
          <a:ln w="63500">
            <a:solidFill>
              <a:srgbClr val="FAE23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Rectangle"/>
          <p:cNvSpPr/>
          <p:nvPr/>
        </p:nvSpPr>
        <p:spPr>
          <a:xfrm>
            <a:off x="1879600" y="7874000"/>
            <a:ext cx="6493818" cy="1270000"/>
          </a:xfrm>
          <a:prstGeom prst="rect">
            <a:avLst/>
          </a:prstGeom>
          <a:ln w="63500">
            <a:solidFill>
              <a:srgbClr val="FF8DC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80" name="fusion_framework.png" descr="fusion_framewo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2582" y="3004823"/>
            <a:ext cx="5101167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Connection Line"/>
          <p:cNvSpPr/>
          <p:nvPr/>
        </p:nvSpPr>
        <p:spPr>
          <a:xfrm>
            <a:off x="6277643" y="3393104"/>
            <a:ext cx="1599169" cy="1947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0872" y="15316"/>
                  <a:pt x="18072" y="8116"/>
                  <a:pt x="21600" y="0"/>
                </a:cubicBezTo>
              </a:path>
            </a:pathLst>
          </a:custGeom>
          <a:ln w="88900">
            <a:solidFill>
              <a:srgbClr val="00A2F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86" name="Connection Line"/>
          <p:cNvSpPr/>
          <p:nvPr/>
        </p:nvSpPr>
        <p:spPr>
          <a:xfrm>
            <a:off x="8405022" y="4229418"/>
            <a:ext cx="4499397" cy="2961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2268" y="19344"/>
                  <a:pt x="19468" y="12144"/>
                  <a:pt x="21600" y="0"/>
                </a:cubicBezTo>
              </a:path>
            </a:pathLst>
          </a:custGeom>
          <a:ln w="101600">
            <a:solidFill>
              <a:srgbClr val="FAE232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87" name="Connection Line"/>
          <p:cNvSpPr/>
          <p:nvPr/>
        </p:nvSpPr>
        <p:spPr>
          <a:xfrm>
            <a:off x="8463342" y="5170012"/>
            <a:ext cx="2030140" cy="3518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74" h="21600" fill="norm" stroke="1" extrusionOk="0">
                <a:moveTo>
                  <a:pt x="0" y="21600"/>
                </a:moveTo>
                <a:cubicBezTo>
                  <a:pt x="15436" y="15576"/>
                  <a:pt x="21600" y="8376"/>
                  <a:pt x="18493" y="0"/>
                </a:cubicBezTo>
              </a:path>
            </a:pathLst>
          </a:custGeom>
          <a:ln w="88900">
            <a:solidFill>
              <a:srgbClr val="EF5FA7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384" name="From the perspectives of each D"/>
          <p:cNvSpPr txBox="1"/>
          <p:nvPr/>
        </p:nvSpPr>
        <p:spPr>
          <a:xfrm>
            <a:off x="1106232" y="3594157"/>
            <a:ext cx="410897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1300480">
              <a:defRPr b="1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From the perspectives of each 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Method: Fusion 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Method: Fusion GAN</a:t>
            </a:r>
          </a:p>
        </p:txBody>
      </p:sp>
      <p:sp>
        <p:nvSpPr>
          <p:cNvPr id="390" name="Balance constraint: perfect mix is half-half…"/>
          <p:cNvSpPr txBox="1"/>
          <p:nvPr>
            <p:ph type="body" idx="1"/>
          </p:nvPr>
        </p:nvSpPr>
        <p:spPr>
          <a:xfrm>
            <a:off x="571500" y="2222500"/>
            <a:ext cx="11861800" cy="7731846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Balance constraint: perfect mix is half-half</a:t>
            </a:r>
          </a:p>
          <a:p>
            <a:pPr/>
            <a:r>
              <a:t>Domain A</a:t>
            </a:r>
          </a:p>
          <a:p>
            <a: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/>
            <a:r>
              <a:t>Domain F：keep same distance from A and B</a:t>
            </a:r>
          </a:p>
          <a:p>
            <a:pPr/>
          </a:p>
          <a:p>
            <a:pPr/>
            <a:r>
              <a:t>FusionGAN Optimality Theorem</a:t>
            </a:r>
          </a:p>
          <a:p>
            <a:pPr lvl="1">
              <a:defRPr sz="2400"/>
            </a:pPr>
            <a:r>
              <a:t>convergence guarantee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5823" y="6586573"/>
            <a:ext cx="6437162" cy="816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fusion_fd.png" descr="fusion_f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07112" y="6518757"/>
            <a:ext cx="3601138" cy="1232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fusion_ad.png" descr="fusion_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0022" y="3642165"/>
            <a:ext cx="3655318" cy="1209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14971" y="3349287"/>
            <a:ext cx="4817807" cy="655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05" t="13154" r="0" b="13154"/>
          <a:stretch>
            <a:fillRect/>
          </a:stretch>
        </p:blipFill>
        <p:spPr>
          <a:xfrm>
            <a:off x="1026358" y="4579852"/>
            <a:ext cx="7221014" cy="308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Evalua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105408">
              <a:defRPr sz="2380"/>
            </a:lvl1pPr>
          </a:lstStyle>
          <a:p>
            <a:pPr/>
            <a:r>
              <a:t>Evaluation</a:t>
            </a:r>
          </a:p>
        </p:txBody>
      </p:sp>
      <p:sp>
        <p:nvSpPr>
          <p:cNvPr id="398" name="Quantitative Study"/>
          <p:cNvSpPr/>
          <p:nvPr>
            <p:ph type="body" idx="13"/>
          </p:nvPr>
        </p:nvSpPr>
        <p:spPr>
          <a:xfrm>
            <a:off x="3168685" y="2170936"/>
            <a:ext cx="6701998" cy="8831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 defTabSz="1209446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b="1" sz="5208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Quantitative Study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1757760" y="6851169"/>
            <a:ext cx="2982978" cy="2040547"/>
            <a:chOff x="1" y="-342948"/>
            <a:chExt cx="2982976" cy="2040545"/>
          </a:xfrm>
        </p:grpSpPr>
        <p:sp>
          <p:nvSpPr>
            <p:cNvPr id="399" name="Music Genres Intrinsic property"/>
            <p:cNvSpPr txBox="1"/>
            <p:nvPr/>
          </p:nvSpPr>
          <p:spPr>
            <a:xfrm>
              <a:off x="1" y="-342949"/>
              <a:ext cx="2834933" cy="1181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noAutofit/>
            </a:bodyPr>
            <a:lstStyle>
              <a:lvl1pPr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Music Genres Intrinsic property</a:t>
              </a:r>
            </a:p>
          </p:txBody>
        </p:sp>
        <p:sp>
          <p:nvSpPr>
            <p:cNvPr id="400" name="Define intrinsic properties of music genre"/>
            <p:cNvSpPr txBox="1"/>
            <p:nvPr/>
          </p:nvSpPr>
          <p:spPr>
            <a:xfrm>
              <a:off x="1" y="588125"/>
              <a:ext cx="2982978" cy="11094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>
              <a:lvl1pPr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Define intrinsic properties of music genre</a:t>
              </a:r>
            </a:p>
          </p:txBody>
        </p:sp>
      </p:grpSp>
      <p:grpSp>
        <p:nvGrpSpPr>
          <p:cNvPr id="404" name="Group"/>
          <p:cNvGrpSpPr/>
          <p:nvPr/>
        </p:nvGrpSpPr>
        <p:grpSpPr>
          <a:xfrm>
            <a:off x="5010316" y="7042849"/>
            <a:ext cx="3024998" cy="1452066"/>
            <a:chOff x="-410251" y="-412606"/>
            <a:chExt cx="3024996" cy="1452065"/>
          </a:xfrm>
        </p:grpSpPr>
        <p:sp>
          <p:nvSpPr>
            <p:cNvPr id="402" name="Normalized Pitch Distribution (NPD)"/>
            <p:cNvSpPr txBox="1"/>
            <p:nvPr/>
          </p:nvSpPr>
          <p:spPr>
            <a:xfrm>
              <a:off x="-410252" y="-412607"/>
              <a:ext cx="2984167" cy="760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spAutoFit/>
            </a:bodyPr>
            <a:lstStyle>
              <a:lvl1pPr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Normalized Pitch Distribution (NPD)</a:t>
              </a:r>
            </a:p>
          </p:txBody>
        </p:sp>
        <p:sp>
          <p:nvSpPr>
            <p:cNvPr id="403" name="88 keys into C/C#/D/D#/E/F/F#/G/G#/A/A#/B"/>
            <p:cNvSpPr txBox="1"/>
            <p:nvPr/>
          </p:nvSpPr>
          <p:spPr>
            <a:xfrm>
              <a:off x="-331019" y="295746"/>
              <a:ext cx="2945765" cy="743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spAutoFit/>
            </a:bodyPr>
            <a:lstStyle>
              <a:lvl1pPr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88 keys into C/C#/D/D#/E/F/F#/G/G#/A/A#/B</a:t>
              </a:r>
            </a:p>
          </p:txBody>
        </p:sp>
      </p:grpSp>
      <p:grpSp>
        <p:nvGrpSpPr>
          <p:cNvPr id="407" name="Group"/>
          <p:cNvGrpSpPr/>
          <p:nvPr/>
        </p:nvGrpSpPr>
        <p:grpSpPr>
          <a:xfrm>
            <a:off x="8452938" y="6867727"/>
            <a:ext cx="2664046" cy="1666323"/>
            <a:chOff x="1" y="-587727"/>
            <a:chExt cx="2664044" cy="1666321"/>
          </a:xfrm>
        </p:grpSpPr>
        <p:sp>
          <p:nvSpPr>
            <p:cNvPr id="405" name="Duration Distribution (DD)"/>
            <p:cNvSpPr txBox="1"/>
            <p:nvPr/>
          </p:nvSpPr>
          <p:spPr>
            <a:xfrm>
              <a:off x="1" y="-587728"/>
              <a:ext cx="2664045" cy="1476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67" tIns="48767" rIns="48767" bIns="48767" numCol="1" anchor="ctr">
              <a:noAutofit/>
            </a:bodyPr>
            <a:lstStyle>
              <a:lvl1pPr defTabSz="975335">
                <a:lnSpc>
                  <a:spcPct val="80000"/>
                </a:lnSpc>
                <a:spcBef>
                  <a:spcPts val="900"/>
                </a:spcBef>
                <a:defRPr b="1" sz="2400">
                  <a:solidFill>
                    <a:srgbClr val="3F434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/>
              <a:r>
                <a:t>Duration Distribution (DD)</a:t>
              </a:r>
            </a:p>
          </p:txBody>
        </p:sp>
        <p:sp>
          <p:nvSpPr>
            <p:cNvPr id="406" name="Each note has a duration"/>
            <p:cNvSpPr txBox="1"/>
            <p:nvPr/>
          </p:nvSpPr>
          <p:spPr>
            <a:xfrm>
              <a:off x="1" y="271381"/>
              <a:ext cx="2664045" cy="807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6576" tIns="36576" rIns="36576" bIns="36576" numCol="1" anchor="t">
              <a:noAutofit/>
            </a:bodyPr>
            <a:lstStyle>
              <a:lvl1pPr defTabSz="975335">
                <a:lnSpc>
                  <a:spcPct val="120000"/>
                </a:lnSpc>
                <a:spcBef>
                  <a:spcPts val="900"/>
                </a:spcBef>
                <a:defRPr sz="2000">
                  <a:solidFill>
                    <a:srgbClr val="80808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Each note has a duration</a:t>
              </a:r>
            </a:p>
          </p:txBody>
        </p:sp>
      </p:grpSp>
      <p:pic>
        <p:nvPicPr>
          <p:cNvPr id="4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393269">
            <a:off x="4615621" y="4666372"/>
            <a:ext cx="3570717" cy="975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1226" y="3382417"/>
            <a:ext cx="3639310" cy="3572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3968" y="4210945"/>
            <a:ext cx="3630096" cy="20404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